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26" r:id="rId2"/>
    <p:sldId id="314" r:id="rId3"/>
    <p:sldId id="319" r:id="rId4"/>
    <p:sldId id="320" r:id="rId5"/>
    <p:sldId id="321" r:id="rId6"/>
    <p:sldId id="325" r:id="rId7"/>
    <p:sldId id="322" r:id="rId8"/>
    <p:sldId id="323" r:id="rId9"/>
    <p:sldId id="307" r:id="rId10"/>
    <p:sldId id="308" r:id="rId11"/>
    <p:sldId id="309" r:id="rId12"/>
    <p:sldId id="310" r:id="rId13"/>
    <p:sldId id="312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27" r:id="rId22"/>
    <p:sldId id="328" r:id="rId23"/>
    <p:sldId id="336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1B5"/>
    <a:srgbClr val="B9C2E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7348D-A773-4D48-BB75-662D6989B8A6}" type="datetimeFigureOut">
              <a:rPr lang="zh-CN" altLang="en-US" smtClean="0"/>
              <a:t>2017/12/21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BC550-6520-4EF9-AD1E-F7DD44225D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275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BC550-6520-4EF9-AD1E-F7DD44225D5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087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BC550-6520-4EF9-AD1E-F7DD44225D5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11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5AD2318-D796-4F16-8212-9DDDA5E6D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CF6CD493-2DFC-4126-AE33-D76C9E33F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B8B17C8-4305-41AC-BD38-EF41FD86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491C93-1DC7-46CC-9D0E-0298D8F8B82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日期占位符 3">
            <a:extLst>
              <a:ext uri="{FF2B5EF4-FFF2-40B4-BE49-F238E27FC236}">
                <a16:creationId xmlns="" xmlns:a16="http://schemas.microsoft.com/office/drawing/2014/main" id="{02D8BE86-B1BB-4E2C-99F7-A1226132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页脚占位符 4">
            <a:extLst>
              <a:ext uri="{FF2B5EF4-FFF2-40B4-BE49-F238E27FC236}">
                <a16:creationId xmlns="" xmlns:a16="http://schemas.microsoft.com/office/drawing/2014/main" id="{737AB425-D47F-43F1-AD68-C0DB3C17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688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1AC5F42-4ABF-4429-B12F-39C29F2DA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427160"/>
            <a:ext cx="10515600" cy="46815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B2F9618-72F8-408E-BEC7-729F805CC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D659817-278E-49A9-8E60-B0BF3ABC6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49344E1-C2E7-43BD-B9B5-00E4064BE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                                    </a:t>
            </a:r>
            <a:fld id="{8C491C93-1DC7-46CC-9D0E-0298D8F8B82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="" xmlns:a16="http://schemas.microsoft.com/office/drawing/2014/main" id="{7EB82053-17A5-4B28-8AF3-ADA59504B190}"/>
              </a:ext>
            </a:extLst>
          </p:cNvPr>
          <p:cNvCxnSpPr/>
          <p:nvPr userDrawn="1"/>
        </p:nvCxnSpPr>
        <p:spPr>
          <a:xfrm>
            <a:off x="0" y="1079500"/>
            <a:ext cx="31623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17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39BACD0B-1082-4198-9984-E0C6DC3BF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491C93-1DC7-46CC-9D0E-0298D8F8B82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日期占位符 3">
            <a:extLst>
              <a:ext uri="{FF2B5EF4-FFF2-40B4-BE49-F238E27FC236}">
                <a16:creationId xmlns="" xmlns:a16="http://schemas.microsoft.com/office/drawing/2014/main" id="{891C73C2-9062-4529-BDA4-080F5BD302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页脚占位符 4">
            <a:extLst>
              <a:ext uri="{FF2B5EF4-FFF2-40B4-BE49-F238E27FC236}">
                <a16:creationId xmlns="" xmlns:a16="http://schemas.microsoft.com/office/drawing/2014/main" id="{CB877782-98F6-461B-92B2-3E2B82B5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81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14" y="5815086"/>
            <a:ext cx="3278293" cy="6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4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5120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607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93323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93081" y="4132661"/>
            <a:ext cx="9409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</a:rPr>
              <a:t>基于</a:t>
            </a:r>
            <a:r>
              <a:rPr lang="en-US" altLang="zh-CN" sz="4800" b="1" dirty="0" smtClean="0">
                <a:solidFill>
                  <a:schemeClr val="bg1"/>
                </a:solidFill>
              </a:rPr>
              <a:t>Wi-Fi</a:t>
            </a:r>
            <a:r>
              <a:rPr lang="zh-CN" altLang="en-US" sz="4800" b="1" dirty="0">
                <a:solidFill>
                  <a:schemeClr val="bg1"/>
                </a:solidFill>
              </a:rPr>
              <a:t>直连的文件传输</a:t>
            </a:r>
            <a:r>
              <a:rPr lang="zh-CN" altLang="en-US" sz="4800" b="1" dirty="0" smtClean="0">
                <a:solidFill>
                  <a:schemeClr val="bg1"/>
                </a:solidFill>
              </a:rPr>
              <a:t>应用</a:t>
            </a:r>
            <a:r>
              <a:rPr lang="zh-CN" altLang="en-US" sz="4800" b="1" dirty="0">
                <a:solidFill>
                  <a:schemeClr val="bg1"/>
                </a:solidFill>
              </a:rPr>
              <a:t>程序</a:t>
            </a:r>
            <a:endParaRPr lang="en-US" altLang="zh-CN" sz="48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09859" y="5421915"/>
            <a:ext cx="4176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常瑞恒 洪韫妍 洪逸宁 毛威超</a:t>
            </a:r>
            <a:endParaRPr lang="zh-CN" altLang="en-US" sz="2400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84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DA7CCB9-AC53-42F2-A2C8-915D0D0D6194}"/>
              </a:ext>
            </a:extLst>
          </p:cNvPr>
          <p:cNvSpPr txBox="1"/>
          <p:nvPr/>
        </p:nvSpPr>
        <p:spPr>
          <a:xfrm>
            <a:off x="134470" y="456919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F51B5"/>
                </a:solidFill>
              </a:rPr>
              <a:t>安卓机</a:t>
            </a:r>
            <a:r>
              <a:rPr lang="en-US" altLang="zh-CN" sz="3200" b="1" dirty="0">
                <a:solidFill>
                  <a:srgbClr val="3F51B5"/>
                </a:solidFill>
              </a:rPr>
              <a:t>P2P</a:t>
            </a:r>
            <a:r>
              <a:rPr lang="zh-CN" altLang="en-US" sz="3200" b="1" dirty="0">
                <a:solidFill>
                  <a:srgbClr val="3F51B5"/>
                </a:solidFill>
              </a:rPr>
              <a:t>实现</a:t>
            </a:r>
            <a:endParaRPr lang="en-US" altLang="zh-CN" sz="3200" b="1" dirty="0">
              <a:solidFill>
                <a:srgbClr val="3F51B5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F651E5B4-7DEB-4FFB-A277-F2317983B681}"/>
              </a:ext>
            </a:extLst>
          </p:cNvPr>
          <p:cNvGrpSpPr/>
          <p:nvPr/>
        </p:nvGrpSpPr>
        <p:grpSpPr>
          <a:xfrm>
            <a:off x="1028329" y="2043803"/>
            <a:ext cx="2030506" cy="584776"/>
            <a:chOff x="1277470" y="2743270"/>
            <a:chExt cx="2030506" cy="584776"/>
          </a:xfrm>
        </p:grpSpPr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732A2BFA-1C96-443B-9137-7904E50749DD}"/>
                </a:ext>
              </a:extLst>
            </p:cNvPr>
            <p:cNvSpPr/>
            <p:nvPr/>
          </p:nvSpPr>
          <p:spPr>
            <a:xfrm>
              <a:off x="1277470" y="2743270"/>
              <a:ext cx="2030506" cy="584776"/>
            </a:xfrm>
            <a:prstGeom prst="rect">
              <a:avLst/>
            </a:prstGeom>
            <a:solidFill>
              <a:srgbClr val="3F51B5"/>
            </a:solidFill>
            <a:ln>
              <a:solidFill>
                <a:srgbClr val="3F51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F51B5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="" xmlns:a16="http://schemas.microsoft.com/office/drawing/2014/main" id="{B8D4A046-B3C7-477E-9EC2-10CDC803F8D6}"/>
                </a:ext>
              </a:extLst>
            </p:cNvPr>
            <p:cNvSpPr txBox="1"/>
            <p:nvPr/>
          </p:nvSpPr>
          <p:spPr>
            <a:xfrm>
              <a:off x="1418663" y="2804825"/>
              <a:ext cx="1748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初始化设置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55A6E779-E533-46AA-A3BF-B39FDA7AA2E6}"/>
              </a:ext>
            </a:extLst>
          </p:cNvPr>
          <p:cNvGrpSpPr/>
          <p:nvPr/>
        </p:nvGrpSpPr>
        <p:grpSpPr>
          <a:xfrm>
            <a:off x="1028329" y="3209559"/>
            <a:ext cx="2030506" cy="584776"/>
            <a:chOff x="1277470" y="2743270"/>
            <a:chExt cx="2030506" cy="584776"/>
          </a:xfrm>
        </p:grpSpPr>
        <p:sp>
          <p:nvSpPr>
            <p:cNvPr id="20" name="矩形 19">
              <a:extLst>
                <a:ext uri="{FF2B5EF4-FFF2-40B4-BE49-F238E27FC236}">
                  <a16:creationId xmlns="" xmlns:a16="http://schemas.microsoft.com/office/drawing/2014/main" id="{6472C8E9-5A97-43F3-BA68-84D834EE99BE}"/>
                </a:ext>
              </a:extLst>
            </p:cNvPr>
            <p:cNvSpPr/>
            <p:nvPr/>
          </p:nvSpPr>
          <p:spPr>
            <a:xfrm>
              <a:off x="1277470" y="2743270"/>
              <a:ext cx="2030506" cy="584776"/>
            </a:xfrm>
            <a:prstGeom prst="rect">
              <a:avLst/>
            </a:prstGeom>
            <a:solidFill>
              <a:srgbClr val="3F51B5"/>
            </a:solidFill>
            <a:ln>
              <a:solidFill>
                <a:srgbClr val="3F51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F51B5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="" xmlns:a16="http://schemas.microsoft.com/office/drawing/2014/main" id="{35580824-9B81-4BF6-8E92-37393CAEB1A1}"/>
                </a:ext>
              </a:extLst>
            </p:cNvPr>
            <p:cNvSpPr txBox="1"/>
            <p:nvPr/>
          </p:nvSpPr>
          <p:spPr>
            <a:xfrm>
              <a:off x="1418663" y="2804825"/>
              <a:ext cx="1748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  寻找设备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D4A8618C-1F40-47EC-8565-241190DD2729}"/>
              </a:ext>
            </a:extLst>
          </p:cNvPr>
          <p:cNvGrpSpPr/>
          <p:nvPr/>
        </p:nvGrpSpPr>
        <p:grpSpPr>
          <a:xfrm>
            <a:off x="1028329" y="5541072"/>
            <a:ext cx="2030506" cy="584776"/>
            <a:chOff x="1277470" y="2743270"/>
            <a:chExt cx="2030506" cy="584776"/>
          </a:xfrm>
        </p:grpSpPr>
        <p:sp>
          <p:nvSpPr>
            <p:cNvPr id="40" name="矩形 39">
              <a:extLst>
                <a:ext uri="{FF2B5EF4-FFF2-40B4-BE49-F238E27FC236}">
                  <a16:creationId xmlns="" xmlns:a16="http://schemas.microsoft.com/office/drawing/2014/main" id="{41628B4C-23A5-4D25-96FC-CB61991A7938}"/>
                </a:ext>
              </a:extLst>
            </p:cNvPr>
            <p:cNvSpPr/>
            <p:nvPr/>
          </p:nvSpPr>
          <p:spPr>
            <a:xfrm>
              <a:off x="1277470" y="2743270"/>
              <a:ext cx="2030506" cy="584776"/>
            </a:xfrm>
            <a:prstGeom prst="rect">
              <a:avLst/>
            </a:prstGeom>
            <a:solidFill>
              <a:srgbClr val="3F51B5"/>
            </a:solidFill>
            <a:ln>
              <a:solidFill>
                <a:srgbClr val="3F51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F51B5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="" xmlns:a16="http://schemas.microsoft.com/office/drawing/2014/main" id="{82836873-83D2-4CF7-8152-5E8159A20BF9}"/>
                </a:ext>
              </a:extLst>
            </p:cNvPr>
            <p:cNvSpPr txBox="1"/>
            <p:nvPr/>
          </p:nvSpPr>
          <p:spPr>
            <a:xfrm>
              <a:off x="1418663" y="2804825"/>
              <a:ext cx="1748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通信与收发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="" xmlns:a16="http://schemas.microsoft.com/office/drawing/2014/main" id="{3319C9B1-121D-4ECD-B7DE-8DF7CAA1C48D}"/>
              </a:ext>
            </a:extLst>
          </p:cNvPr>
          <p:cNvGrpSpPr/>
          <p:nvPr/>
        </p:nvGrpSpPr>
        <p:grpSpPr>
          <a:xfrm>
            <a:off x="1028329" y="4375315"/>
            <a:ext cx="2030506" cy="584776"/>
            <a:chOff x="1277470" y="2743270"/>
            <a:chExt cx="2030506" cy="584776"/>
          </a:xfrm>
        </p:grpSpPr>
        <p:sp>
          <p:nvSpPr>
            <p:cNvPr id="53" name="矩形 52">
              <a:extLst>
                <a:ext uri="{FF2B5EF4-FFF2-40B4-BE49-F238E27FC236}">
                  <a16:creationId xmlns="" xmlns:a16="http://schemas.microsoft.com/office/drawing/2014/main" id="{75AE4D70-C75C-47B3-A759-D1B91781C11D}"/>
                </a:ext>
              </a:extLst>
            </p:cNvPr>
            <p:cNvSpPr/>
            <p:nvPr/>
          </p:nvSpPr>
          <p:spPr>
            <a:xfrm>
              <a:off x="1277470" y="2743270"/>
              <a:ext cx="2030506" cy="584776"/>
            </a:xfrm>
            <a:prstGeom prst="rect">
              <a:avLst/>
            </a:prstGeom>
            <a:solidFill>
              <a:srgbClr val="3F51B5"/>
            </a:solidFill>
            <a:ln>
              <a:solidFill>
                <a:srgbClr val="3F51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F51B5"/>
                </a:solidFill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="" xmlns:a16="http://schemas.microsoft.com/office/drawing/2014/main" id="{B8295388-7200-406E-B362-75EB90327490}"/>
                </a:ext>
              </a:extLst>
            </p:cNvPr>
            <p:cNvSpPr txBox="1"/>
            <p:nvPr/>
          </p:nvSpPr>
          <p:spPr>
            <a:xfrm>
              <a:off x="1418663" y="2804825"/>
              <a:ext cx="1748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  </a:t>
              </a:r>
              <a:r>
                <a:rPr lang="zh-CN" altLang="en-US" sz="2400" dirty="0">
                  <a:solidFill>
                    <a:schemeClr val="bg1"/>
                  </a:solidFill>
                </a:rPr>
                <a:t>设备连接</a:t>
              </a: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="" xmlns:a16="http://schemas.microsoft.com/office/drawing/2014/main" id="{1E386A85-3FE3-4403-AA2C-EB08D4DEF6D8}"/>
              </a:ext>
            </a:extLst>
          </p:cNvPr>
          <p:cNvGrpSpPr/>
          <p:nvPr/>
        </p:nvGrpSpPr>
        <p:grpSpPr>
          <a:xfrm>
            <a:off x="775167" y="1854327"/>
            <a:ext cx="2742635" cy="4522666"/>
            <a:chOff x="452807" y="1296709"/>
            <a:chExt cx="2742635" cy="4754880"/>
          </a:xfrm>
        </p:grpSpPr>
        <p:sp>
          <p:nvSpPr>
            <p:cNvPr id="70" name="矩形 69">
              <a:extLst>
                <a:ext uri="{FF2B5EF4-FFF2-40B4-BE49-F238E27FC236}">
                  <a16:creationId xmlns="" xmlns:a16="http://schemas.microsoft.com/office/drawing/2014/main" id="{592D3AEB-A616-433E-9FDC-17C65A590ED9}"/>
                </a:ext>
              </a:extLst>
            </p:cNvPr>
            <p:cNvSpPr/>
            <p:nvPr/>
          </p:nvSpPr>
          <p:spPr>
            <a:xfrm>
              <a:off x="452807" y="1296709"/>
              <a:ext cx="2742635" cy="4754880"/>
            </a:xfrm>
            <a:prstGeom prst="rect">
              <a:avLst/>
            </a:prstGeom>
            <a:noFill/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箭头: 下 74">
              <a:extLst>
                <a:ext uri="{FF2B5EF4-FFF2-40B4-BE49-F238E27FC236}">
                  <a16:creationId xmlns="" xmlns:a16="http://schemas.microsoft.com/office/drawing/2014/main" id="{B54C5A89-30FC-4EE1-A217-FE95998EBF1F}"/>
                </a:ext>
              </a:extLst>
            </p:cNvPr>
            <p:cNvSpPr/>
            <p:nvPr/>
          </p:nvSpPr>
          <p:spPr>
            <a:xfrm>
              <a:off x="1582731" y="2233413"/>
              <a:ext cx="177918" cy="3673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箭头: 下 75">
              <a:extLst>
                <a:ext uri="{FF2B5EF4-FFF2-40B4-BE49-F238E27FC236}">
                  <a16:creationId xmlns="" xmlns:a16="http://schemas.microsoft.com/office/drawing/2014/main" id="{E53A68EC-A896-4150-8640-7A5983BF8EB9}"/>
                </a:ext>
              </a:extLst>
            </p:cNvPr>
            <p:cNvSpPr/>
            <p:nvPr/>
          </p:nvSpPr>
          <p:spPr>
            <a:xfrm>
              <a:off x="1582731" y="3486404"/>
              <a:ext cx="177918" cy="3673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箭头: 下 76">
              <a:extLst>
                <a:ext uri="{FF2B5EF4-FFF2-40B4-BE49-F238E27FC236}">
                  <a16:creationId xmlns="" xmlns:a16="http://schemas.microsoft.com/office/drawing/2014/main" id="{086682B7-5C8E-4B59-8063-BF43D9309FEB}"/>
                </a:ext>
              </a:extLst>
            </p:cNvPr>
            <p:cNvSpPr/>
            <p:nvPr/>
          </p:nvSpPr>
          <p:spPr>
            <a:xfrm>
              <a:off x="1582731" y="4695028"/>
              <a:ext cx="177918" cy="3673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="" xmlns:a16="http://schemas.microsoft.com/office/drawing/2014/main" id="{C2BF2B9C-6B53-4B7B-9787-D9A99A9E2FD0}"/>
              </a:ext>
            </a:extLst>
          </p:cNvPr>
          <p:cNvGrpSpPr/>
          <p:nvPr/>
        </p:nvGrpSpPr>
        <p:grpSpPr>
          <a:xfrm>
            <a:off x="3953200" y="1823947"/>
            <a:ext cx="7984112" cy="776682"/>
            <a:chOff x="3635802" y="1281384"/>
            <a:chExt cx="7984112" cy="888379"/>
          </a:xfrm>
        </p:grpSpPr>
        <p:grpSp>
          <p:nvGrpSpPr>
            <p:cNvPr id="26" name="组合 25">
              <a:extLst>
                <a:ext uri="{FF2B5EF4-FFF2-40B4-BE49-F238E27FC236}">
                  <a16:creationId xmlns="" xmlns:a16="http://schemas.microsoft.com/office/drawing/2014/main" id="{7E69C0E5-4925-4965-B30E-8638BA9E1E09}"/>
                </a:ext>
              </a:extLst>
            </p:cNvPr>
            <p:cNvGrpSpPr/>
            <p:nvPr/>
          </p:nvGrpSpPr>
          <p:grpSpPr>
            <a:xfrm>
              <a:off x="8661744" y="1514311"/>
              <a:ext cx="2825259" cy="472234"/>
              <a:chOff x="3460653" y="1540801"/>
              <a:chExt cx="7535576" cy="584776"/>
            </a:xfrm>
          </p:grpSpPr>
          <p:sp>
            <p:nvSpPr>
              <p:cNvPr id="27" name="矩形 26">
                <a:extLst>
                  <a:ext uri="{FF2B5EF4-FFF2-40B4-BE49-F238E27FC236}">
                    <a16:creationId xmlns="" xmlns:a16="http://schemas.microsoft.com/office/drawing/2014/main" id="{28B69DC4-626C-4281-96B1-9E3D787B7A5B}"/>
                  </a:ext>
                </a:extLst>
              </p:cNvPr>
              <p:cNvSpPr/>
              <p:nvPr/>
            </p:nvSpPr>
            <p:spPr>
              <a:xfrm>
                <a:off x="3460653" y="1540801"/>
                <a:ext cx="7315199" cy="584776"/>
              </a:xfrm>
              <a:prstGeom prst="rect">
                <a:avLst/>
              </a:prstGeom>
              <a:solidFill>
                <a:srgbClr val="3F51B5"/>
              </a:solidFill>
              <a:ln>
                <a:solidFill>
                  <a:srgbClr val="3F51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F51B5"/>
                  </a:solidFill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="" xmlns:a16="http://schemas.microsoft.com/office/drawing/2014/main" id="{7BDB65C1-72F4-47A3-A028-E97B2CECC0D0}"/>
                  </a:ext>
                </a:extLst>
              </p:cNvPr>
              <p:cNvSpPr txBox="1"/>
              <p:nvPr/>
            </p:nvSpPr>
            <p:spPr>
              <a:xfrm>
                <a:off x="3506356" y="1602356"/>
                <a:ext cx="7489873" cy="400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</a:rPr>
                  <a:t>初始化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WifiP2pManager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="" xmlns:a16="http://schemas.microsoft.com/office/drawing/2014/main" id="{9DE12D6E-D278-4065-9F66-6BAC852052AF}"/>
                </a:ext>
              </a:extLst>
            </p:cNvPr>
            <p:cNvGrpSpPr/>
            <p:nvPr/>
          </p:nvGrpSpPr>
          <p:grpSpPr>
            <a:xfrm>
              <a:off x="3635802" y="1281384"/>
              <a:ext cx="7984112" cy="888379"/>
              <a:chOff x="3635802" y="1281384"/>
              <a:chExt cx="7984112" cy="888379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="" xmlns:a16="http://schemas.microsoft.com/office/drawing/2014/main" id="{8AAF417E-3A3A-4D91-97E8-C12A163FD16A}"/>
                  </a:ext>
                </a:extLst>
              </p:cNvPr>
              <p:cNvGrpSpPr/>
              <p:nvPr/>
            </p:nvGrpSpPr>
            <p:grpSpPr>
              <a:xfrm>
                <a:off x="3736576" y="1514311"/>
                <a:ext cx="2154819" cy="467383"/>
                <a:chOff x="4642640" y="4326599"/>
                <a:chExt cx="2154819" cy="467383"/>
              </a:xfrm>
            </p:grpSpPr>
            <p:sp>
              <p:nvSpPr>
                <p:cNvPr id="13" name="矩形 12">
                  <a:extLst>
                    <a:ext uri="{FF2B5EF4-FFF2-40B4-BE49-F238E27FC236}">
                      <a16:creationId xmlns="" xmlns:a16="http://schemas.microsoft.com/office/drawing/2014/main" id="{888AE52E-CEAF-4CAF-ABEB-08B06FE55A02}"/>
                    </a:ext>
                  </a:extLst>
                </p:cNvPr>
                <p:cNvSpPr/>
                <p:nvPr/>
              </p:nvSpPr>
              <p:spPr>
                <a:xfrm>
                  <a:off x="4667766" y="4326599"/>
                  <a:ext cx="2104566" cy="467383"/>
                </a:xfrm>
                <a:prstGeom prst="rect">
                  <a:avLst/>
                </a:prstGeom>
                <a:solidFill>
                  <a:srgbClr val="3F51B5"/>
                </a:solidFill>
                <a:ln>
                  <a:solidFill>
                    <a:srgbClr val="3F51B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F51B5"/>
                    </a:solidFill>
                  </a:endParaRPr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="" xmlns:a16="http://schemas.microsoft.com/office/drawing/2014/main" id="{ED6834C1-6EA7-4262-BDDC-699A2CC4BD49}"/>
                    </a:ext>
                  </a:extLst>
                </p:cNvPr>
                <p:cNvSpPr txBox="1"/>
                <p:nvPr/>
              </p:nvSpPr>
              <p:spPr>
                <a:xfrm>
                  <a:off x="4642640" y="4400396"/>
                  <a:ext cx="2154819" cy="3197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solidFill>
                        <a:schemeClr val="bg1"/>
                      </a:solidFill>
                    </a:rPr>
                    <a:t>Manifest</a:t>
                  </a:r>
                  <a:r>
                    <a:rPr lang="zh-CN" altLang="en-US" sz="2000" dirty="0">
                      <a:solidFill>
                        <a:schemeClr val="bg1"/>
                      </a:solidFill>
                    </a:rPr>
                    <a:t>权限设置</a:t>
                  </a:r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="" xmlns:a16="http://schemas.microsoft.com/office/drawing/2014/main" id="{C2B3F04F-183B-4566-AD29-3005A415305E}"/>
                  </a:ext>
                </a:extLst>
              </p:cNvPr>
              <p:cNvGrpSpPr/>
              <p:nvPr/>
            </p:nvGrpSpPr>
            <p:grpSpPr>
              <a:xfrm>
                <a:off x="6216254" y="1514311"/>
                <a:ext cx="2120632" cy="472234"/>
                <a:chOff x="3354791" y="1540801"/>
                <a:chExt cx="7489876" cy="584776"/>
              </a:xfrm>
            </p:grpSpPr>
            <p:sp>
              <p:nvSpPr>
                <p:cNvPr id="24" name="矩形 23">
                  <a:extLst>
                    <a:ext uri="{FF2B5EF4-FFF2-40B4-BE49-F238E27FC236}">
                      <a16:creationId xmlns="" xmlns:a16="http://schemas.microsoft.com/office/drawing/2014/main" id="{9DFADD76-0B20-4B50-9FB3-04241CD6CD7C}"/>
                    </a:ext>
                  </a:extLst>
                </p:cNvPr>
                <p:cNvSpPr/>
                <p:nvPr/>
              </p:nvSpPr>
              <p:spPr>
                <a:xfrm>
                  <a:off x="3460653" y="1540801"/>
                  <a:ext cx="7315199" cy="584776"/>
                </a:xfrm>
                <a:prstGeom prst="rect">
                  <a:avLst/>
                </a:prstGeom>
                <a:solidFill>
                  <a:srgbClr val="3F51B5"/>
                </a:solidFill>
                <a:ln>
                  <a:solidFill>
                    <a:srgbClr val="3F51B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F51B5"/>
                    </a:solidFill>
                  </a:endParaRPr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="" xmlns:a16="http://schemas.microsoft.com/office/drawing/2014/main" id="{54B77D72-91E7-411D-AB24-987EF7EC2BF3}"/>
                    </a:ext>
                  </a:extLst>
                </p:cNvPr>
                <p:cNvSpPr txBox="1"/>
                <p:nvPr/>
              </p:nvSpPr>
              <p:spPr>
                <a:xfrm>
                  <a:off x="3354791" y="1610653"/>
                  <a:ext cx="7489876" cy="400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chemeClr val="bg1"/>
                      </a:solidFill>
                    </a:rPr>
                    <a:t>实例化</a:t>
                  </a:r>
                  <a:r>
                    <a:rPr lang="en-US" altLang="zh-CN" sz="2000" dirty="0">
                      <a:solidFill>
                        <a:schemeClr val="bg1"/>
                      </a:solidFill>
                    </a:rPr>
                    <a:t>IntentFilter</a:t>
                  </a:r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8" name="矩形 77">
                <a:extLst>
                  <a:ext uri="{FF2B5EF4-FFF2-40B4-BE49-F238E27FC236}">
                    <a16:creationId xmlns="" xmlns:a16="http://schemas.microsoft.com/office/drawing/2014/main" id="{A014CA71-5F4E-421D-9E21-37F62F9AD3CF}"/>
                  </a:ext>
                </a:extLst>
              </p:cNvPr>
              <p:cNvSpPr/>
              <p:nvPr/>
            </p:nvSpPr>
            <p:spPr>
              <a:xfrm>
                <a:off x="3635802" y="1281384"/>
                <a:ext cx="7984112" cy="888379"/>
              </a:xfrm>
              <a:prstGeom prst="rect">
                <a:avLst/>
              </a:prstGeom>
              <a:noFill/>
              <a:ln w="19050"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4" name="组合 83">
            <a:extLst>
              <a:ext uri="{FF2B5EF4-FFF2-40B4-BE49-F238E27FC236}">
                <a16:creationId xmlns="" xmlns:a16="http://schemas.microsoft.com/office/drawing/2014/main" id="{2A4256DB-030C-451C-9AB0-649DA0DA4D94}"/>
              </a:ext>
            </a:extLst>
          </p:cNvPr>
          <p:cNvGrpSpPr/>
          <p:nvPr/>
        </p:nvGrpSpPr>
        <p:grpSpPr>
          <a:xfrm>
            <a:off x="4038192" y="2950710"/>
            <a:ext cx="7940888" cy="776682"/>
            <a:chOff x="3635802" y="2503440"/>
            <a:chExt cx="7940888" cy="776682"/>
          </a:xfrm>
        </p:grpSpPr>
        <p:grpSp>
          <p:nvGrpSpPr>
            <p:cNvPr id="30" name="组合 29">
              <a:extLst>
                <a:ext uri="{FF2B5EF4-FFF2-40B4-BE49-F238E27FC236}">
                  <a16:creationId xmlns="" xmlns:a16="http://schemas.microsoft.com/office/drawing/2014/main" id="{91EB7D2A-5CFA-4536-B88C-CD7725D297D5}"/>
                </a:ext>
              </a:extLst>
            </p:cNvPr>
            <p:cNvGrpSpPr/>
            <p:nvPr/>
          </p:nvGrpSpPr>
          <p:grpSpPr>
            <a:xfrm>
              <a:off x="3909922" y="2680700"/>
              <a:ext cx="1825491" cy="467383"/>
              <a:chOff x="4642640" y="4326599"/>
              <a:chExt cx="2154819" cy="473907"/>
            </a:xfrm>
          </p:grpSpPr>
          <p:sp>
            <p:nvSpPr>
              <p:cNvPr id="31" name="矩形 30">
                <a:extLst>
                  <a:ext uri="{FF2B5EF4-FFF2-40B4-BE49-F238E27FC236}">
                    <a16:creationId xmlns="" xmlns:a16="http://schemas.microsoft.com/office/drawing/2014/main" id="{E3BA8770-CDE8-41BB-9403-AFD29F364A67}"/>
                  </a:ext>
                </a:extLst>
              </p:cNvPr>
              <p:cNvSpPr/>
              <p:nvPr/>
            </p:nvSpPr>
            <p:spPr>
              <a:xfrm>
                <a:off x="4667766" y="4326599"/>
                <a:ext cx="2104566" cy="467383"/>
              </a:xfrm>
              <a:prstGeom prst="rect">
                <a:avLst/>
              </a:prstGeom>
              <a:solidFill>
                <a:srgbClr val="3F51B5"/>
              </a:solidFill>
              <a:ln>
                <a:solidFill>
                  <a:srgbClr val="3F51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F51B5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="" xmlns:a16="http://schemas.microsoft.com/office/drawing/2014/main" id="{72A045FE-C057-4BFC-B9A9-29DAC98E03C5}"/>
                  </a:ext>
                </a:extLst>
              </p:cNvPr>
              <p:cNvSpPr txBox="1"/>
              <p:nvPr/>
            </p:nvSpPr>
            <p:spPr>
              <a:xfrm>
                <a:off x="4642640" y="4400396"/>
                <a:ext cx="21548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DiscoverPeers()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="" xmlns:a16="http://schemas.microsoft.com/office/drawing/2014/main" id="{91A9547A-E366-4907-B63E-396A7FD3B5CD}"/>
                </a:ext>
              </a:extLst>
            </p:cNvPr>
            <p:cNvGrpSpPr/>
            <p:nvPr/>
          </p:nvGrpSpPr>
          <p:grpSpPr>
            <a:xfrm>
              <a:off x="6385069" y="2680700"/>
              <a:ext cx="1825491" cy="472891"/>
              <a:chOff x="4642640" y="4326599"/>
              <a:chExt cx="2154819" cy="479492"/>
            </a:xfrm>
          </p:grpSpPr>
          <p:sp>
            <p:nvSpPr>
              <p:cNvPr id="34" name="矩形 33">
                <a:extLst>
                  <a:ext uri="{FF2B5EF4-FFF2-40B4-BE49-F238E27FC236}">
                    <a16:creationId xmlns="" xmlns:a16="http://schemas.microsoft.com/office/drawing/2014/main" id="{022B6AB8-979C-4FBD-BFC7-617710C7E82D}"/>
                  </a:ext>
                </a:extLst>
              </p:cNvPr>
              <p:cNvSpPr/>
              <p:nvPr/>
            </p:nvSpPr>
            <p:spPr>
              <a:xfrm>
                <a:off x="4667766" y="4326599"/>
                <a:ext cx="2104566" cy="467383"/>
              </a:xfrm>
              <a:prstGeom prst="rect">
                <a:avLst/>
              </a:prstGeom>
              <a:solidFill>
                <a:srgbClr val="3F51B5"/>
              </a:solidFill>
              <a:ln>
                <a:solidFill>
                  <a:srgbClr val="3F51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F51B5"/>
                  </a:solidFill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="" xmlns:a16="http://schemas.microsoft.com/office/drawing/2014/main" id="{C8CB909F-12B8-43BA-8BCF-23C0A5B87A03}"/>
                  </a:ext>
                </a:extLst>
              </p:cNvPr>
              <p:cNvSpPr txBox="1"/>
              <p:nvPr/>
            </p:nvSpPr>
            <p:spPr>
              <a:xfrm>
                <a:off x="4642640" y="4400396"/>
                <a:ext cx="2154819" cy="40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</a:rPr>
                  <a:t>监听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Peers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变化</a:t>
                </a: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="" xmlns:a16="http://schemas.microsoft.com/office/drawing/2014/main" id="{7FE64198-1280-4C74-8FD8-AF529AD72AD9}"/>
                </a:ext>
              </a:extLst>
            </p:cNvPr>
            <p:cNvGrpSpPr/>
            <p:nvPr/>
          </p:nvGrpSpPr>
          <p:grpSpPr>
            <a:xfrm>
              <a:off x="8860217" y="2680700"/>
              <a:ext cx="2094309" cy="472891"/>
              <a:chOff x="4642640" y="4326599"/>
              <a:chExt cx="2154819" cy="479492"/>
            </a:xfrm>
          </p:grpSpPr>
          <p:sp>
            <p:nvSpPr>
              <p:cNvPr id="37" name="矩形 36">
                <a:extLst>
                  <a:ext uri="{FF2B5EF4-FFF2-40B4-BE49-F238E27FC236}">
                    <a16:creationId xmlns="" xmlns:a16="http://schemas.microsoft.com/office/drawing/2014/main" id="{6A7E073B-3924-4226-BBD1-240E75479E89}"/>
                  </a:ext>
                </a:extLst>
              </p:cNvPr>
              <p:cNvSpPr/>
              <p:nvPr/>
            </p:nvSpPr>
            <p:spPr>
              <a:xfrm>
                <a:off x="4667766" y="4326599"/>
                <a:ext cx="2104566" cy="467383"/>
              </a:xfrm>
              <a:prstGeom prst="rect">
                <a:avLst/>
              </a:prstGeom>
              <a:solidFill>
                <a:srgbClr val="3F51B5"/>
              </a:solidFill>
              <a:ln>
                <a:solidFill>
                  <a:srgbClr val="3F51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F51B5"/>
                  </a:solidFill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="" xmlns:a16="http://schemas.microsoft.com/office/drawing/2014/main" id="{D7E11777-8163-416E-A596-1092853B7A87}"/>
                  </a:ext>
                </a:extLst>
              </p:cNvPr>
              <p:cNvSpPr txBox="1"/>
              <p:nvPr/>
            </p:nvSpPr>
            <p:spPr>
              <a:xfrm>
                <a:off x="4642640" y="4400396"/>
                <a:ext cx="2154819" cy="40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</a:rPr>
                  <a:t>实时更新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PeerList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9" name="矩形 78">
              <a:extLst>
                <a:ext uri="{FF2B5EF4-FFF2-40B4-BE49-F238E27FC236}">
                  <a16:creationId xmlns="" xmlns:a16="http://schemas.microsoft.com/office/drawing/2014/main" id="{311ED5D5-BFE0-4CCF-ABFD-D53DBA57C5DF}"/>
                </a:ext>
              </a:extLst>
            </p:cNvPr>
            <p:cNvSpPr/>
            <p:nvPr/>
          </p:nvSpPr>
          <p:spPr>
            <a:xfrm>
              <a:off x="3635802" y="2503440"/>
              <a:ext cx="7940888" cy="776682"/>
            </a:xfrm>
            <a:prstGeom prst="rect">
              <a:avLst/>
            </a:prstGeom>
            <a:noFill/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="" xmlns:a16="http://schemas.microsoft.com/office/drawing/2014/main" id="{EF628B29-E1FF-4D38-9B40-0ACDBB5DF6AA}"/>
              </a:ext>
            </a:extLst>
          </p:cNvPr>
          <p:cNvGrpSpPr/>
          <p:nvPr/>
        </p:nvGrpSpPr>
        <p:grpSpPr>
          <a:xfrm>
            <a:off x="4064579" y="4106226"/>
            <a:ext cx="7984112" cy="888991"/>
            <a:chOff x="3635802" y="3792434"/>
            <a:chExt cx="7984112" cy="888991"/>
          </a:xfrm>
        </p:grpSpPr>
        <p:grpSp>
          <p:nvGrpSpPr>
            <p:cNvPr id="42" name="组合 41">
              <a:extLst>
                <a:ext uri="{FF2B5EF4-FFF2-40B4-BE49-F238E27FC236}">
                  <a16:creationId xmlns="" xmlns:a16="http://schemas.microsoft.com/office/drawing/2014/main" id="{8AA21331-6626-42BE-AB08-A6889AB0F721}"/>
                </a:ext>
              </a:extLst>
            </p:cNvPr>
            <p:cNvGrpSpPr/>
            <p:nvPr/>
          </p:nvGrpSpPr>
          <p:grpSpPr>
            <a:xfrm>
              <a:off x="6225055" y="3900758"/>
              <a:ext cx="1825491" cy="780667"/>
              <a:chOff x="4642640" y="4326599"/>
              <a:chExt cx="2154819" cy="791564"/>
            </a:xfrm>
          </p:grpSpPr>
          <p:sp>
            <p:nvSpPr>
              <p:cNvPr id="43" name="矩形 42">
                <a:extLst>
                  <a:ext uri="{FF2B5EF4-FFF2-40B4-BE49-F238E27FC236}">
                    <a16:creationId xmlns="" xmlns:a16="http://schemas.microsoft.com/office/drawing/2014/main" id="{E8062EA2-5614-490D-8388-26F8E94C7E4A}"/>
                  </a:ext>
                </a:extLst>
              </p:cNvPr>
              <p:cNvSpPr/>
              <p:nvPr/>
            </p:nvSpPr>
            <p:spPr>
              <a:xfrm>
                <a:off x="4667766" y="4326599"/>
                <a:ext cx="2104566" cy="467383"/>
              </a:xfrm>
              <a:prstGeom prst="rect">
                <a:avLst/>
              </a:prstGeom>
              <a:solidFill>
                <a:srgbClr val="3F51B5"/>
              </a:solidFill>
              <a:ln>
                <a:solidFill>
                  <a:srgbClr val="3F51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F51B5"/>
                  </a:solidFill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="" xmlns:a16="http://schemas.microsoft.com/office/drawing/2014/main" id="{DF4B8F99-59E6-45F9-8B72-E4AF92A4AF15}"/>
                  </a:ext>
                </a:extLst>
              </p:cNvPr>
              <p:cNvSpPr txBox="1"/>
              <p:nvPr/>
            </p:nvSpPr>
            <p:spPr>
              <a:xfrm>
                <a:off x="4642640" y="4400396"/>
                <a:ext cx="2154819" cy="717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MAC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地址连接</a:t>
                </a: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="" xmlns:a16="http://schemas.microsoft.com/office/drawing/2014/main" id="{C0AB3FE9-3B23-4BF5-B514-3251911E530B}"/>
                </a:ext>
              </a:extLst>
            </p:cNvPr>
            <p:cNvGrpSpPr/>
            <p:nvPr/>
          </p:nvGrpSpPr>
          <p:grpSpPr>
            <a:xfrm>
              <a:off x="4146221" y="3900758"/>
              <a:ext cx="1264920" cy="472891"/>
              <a:chOff x="4642640" y="4326599"/>
              <a:chExt cx="2154819" cy="479492"/>
            </a:xfrm>
          </p:grpSpPr>
          <p:sp>
            <p:nvSpPr>
              <p:cNvPr id="46" name="矩形 45">
                <a:extLst>
                  <a:ext uri="{FF2B5EF4-FFF2-40B4-BE49-F238E27FC236}">
                    <a16:creationId xmlns="" xmlns:a16="http://schemas.microsoft.com/office/drawing/2014/main" id="{3A41C909-EBDB-4C80-B6DD-54517830ECE9}"/>
                  </a:ext>
                </a:extLst>
              </p:cNvPr>
              <p:cNvSpPr/>
              <p:nvPr/>
            </p:nvSpPr>
            <p:spPr>
              <a:xfrm>
                <a:off x="4667766" y="4326599"/>
                <a:ext cx="2104566" cy="467383"/>
              </a:xfrm>
              <a:prstGeom prst="rect">
                <a:avLst/>
              </a:prstGeom>
              <a:solidFill>
                <a:srgbClr val="3F51B5"/>
              </a:solidFill>
              <a:ln>
                <a:solidFill>
                  <a:srgbClr val="3F51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F51B5"/>
                  </a:solidFill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="" xmlns:a16="http://schemas.microsoft.com/office/drawing/2014/main" id="{5FCCEBBF-735C-42C1-942B-8FA4072EA7F3}"/>
                  </a:ext>
                </a:extLst>
              </p:cNvPr>
              <p:cNvSpPr txBox="1"/>
              <p:nvPr/>
            </p:nvSpPr>
            <p:spPr>
              <a:xfrm>
                <a:off x="4642640" y="4400396"/>
                <a:ext cx="2154819" cy="40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Connect()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="" xmlns:a16="http://schemas.microsoft.com/office/drawing/2014/main" id="{85AEE00C-E9C0-4963-B434-700F3C473715}"/>
                </a:ext>
              </a:extLst>
            </p:cNvPr>
            <p:cNvGrpSpPr/>
            <p:nvPr/>
          </p:nvGrpSpPr>
          <p:grpSpPr>
            <a:xfrm>
              <a:off x="8864461" y="3900757"/>
              <a:ext cx="2090065" cy="466106"/>
              <a:chOff x="4642641" y="4326599"/>
              <a:chExt cx="2129692" cy="521203"/>
            </a:xfrm>
          </p:grpSpPr>
          <p:sp>
            <p:nvSpPr>
              <p:cNvPr id="50" name="矩形 49">
                <a:extLst>
                  <a:ext uri="{FF2B5EF4-FFF2-40B4-BE49-F238E27FC236}">
                    <a16:creationId xmlns="" xmlns:a16="http://schemas.microsoft.com/office/drawing/2014/main" id="{D10AC02E-113E-448F-BE46-654616FFAFFF}"/>
                  </a:ext>
                </a:extLst>
              </p:cNvPr>
              <p:cNvSpPr/>
              <p:nvPr/>
            </p:nvSpPr>
            <p:spPr>
              <a:xfrm>
                <a:off x="4667766" y="4326599"/>
                <a:ext cx="2104566" cy="467383"/>
              </a:xfrm>
              <a:prstGeom prst="rect">
                <a:avLst/>
              </a:prstGeom>
              <a:solidFill>
                <a:srgbClr val="3F51B5"/>
              </a:solidFill>
              <a:ln>
                <a:solidFill>
                  <a:srgbClr val="3F51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F51B5"/>
                  </a:solidFill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="" xmlns:a16="http://schemas.microsoft.com/office/drawing/2014/main" id="{4C5193A9-B975-46D3-9CD7-EA8A489B38F6}"/>
                  </a:ext>
                </a:extLst>
              </p:cNvPr>
              <p:cNvSpPr txBox="1"/>
              <p:nvPr/>
            </p:nvSpPr>
            <p:spPr>
              <a:xfrm>
                <a:off x="4642641" y="4400396"/>
                <a:ext cx="2129692" cy="447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</a:rPr>
                  <a:t>不需要密码输入</a:t>
                </a:r>
              </a:p>
            </p:txBody>
          </p:sp>
        </p:grpSp>
        <p:sp>
          <p:nvSpPr>
            <p:cNvPr id="80" name="矩形 79">
              <a:extLst>
                <a:ext uri="{FF2B5EF4-FFF2-40B4-BE49-F238E27FC236}">
                  <a16:creationId xmlns="" xmlns:a16="http://schemas.microsoft.com/office/drawing/2014/main" id="{74010992-75B2-4AE7-9254-E36C2C308733}"/>
                </a:ext>
              </a:extLst>
            </p:cNvPr>
            <p:cNvSpPr/>
            <p:nvPr/>
          </p:nvSpPr>
          <p:spPr>
            <a:xfrm>
              <a:off x="3635802" y="3792434"/>
              <a:ext cx="7984112" cy="643204"/>
            </a:xfrm>
            <a:prstGeom prst="rect">
              <a:avLst/>
            </a:prstGeom>
            <a:noFill/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="" xmlns:a16="http://schemas.microsoft.com/office/drawing/2014/main" id="{AE5C4944-E805-442A-AC80-6C88C62D0ACF}"/>
              </a:ext>
            </a:extLst>
          </p:cNvPr>
          <p:cNvGrpSpPr/>
          <p:nvPr/>
        </p:nvGrpSpPr>
        <p:grpSpPr>
          <a:xfrm>
            <a:off x="4064579" y="5073788"/>
            <a:ext cx="7217950" cy="1540738"/>
            <a:chOff x="3635802" y="4669505"/>
            <a:chExt cx="7217950" cy="1540738"/>
          </a:xfrm>
        </p:grpSpPr>
        <p:grpSp>
          <p:nvGrpSpPr>
            <p:cNvPr id="55" name="组合 54">
              <a:extLst>
                <a:ext uri="{FF2B5EF4-FFF2-40B4-BE49-F238E27FC236}">
                  <a16:creationId xmlns="" xmlns:a16="http://schemas.microsoft.com/office/drawing/2014/main" id="{C4D26B2A-5726-41AD-AC31-E25A15E2F77C}"/>
                </a:ext>
              </a:extLst>
            </p:cNvPr>
            <p:cNvGrpSpPr/>
            <p:nvPr/>
          </p:nvGrpSpPr>
          <p:grpSpPr>
            <a:xfrm>
              <a:off x="8204126" y="4829454"/>
              <a:ext cx="1044758" cy="472891"/>
              <a:chOff x="4642640" y="4326599"/>
              <a:chExt cx="2154819" cy="479492"/>
            </a:xfrm>
          </p:grpSpPr>
          <p:sp>
            <p:nvSpPr>
              <p:cNvPr id="56" name="矩形 55">
                <a:extLst>
                  <a:ext uri="{FF2B5EF4-FFF2-40B4-BE49-F238E27FC236}">
                    <a16:creationId xmlns="" xmlns:a16="http://schemas.microsoft.com/office/drawing/2014/main" id="{13CD6885-7E78-4787-B8DB-8CC76BF87E0D}"/>
                  </a:ext>
                </a:extLst>
              </p:cNvPr>
              <p:cNvSpPr/>
              <p:nvPr/>
            </p:nvSpPr>
            <p:spPr>
              <a:xfrm>
                <a:off x="4667766" y="4326599"/>
                <a:ext cx="2104566" cy="467383"/>
              </a:xfrm>
              <a:prstGeom prst="rect">
                <a:avLst/>
              </a:prstGeom>
              <a:solidFill>
                <a:srgbClr val="3F51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F51B5"/>
                  </a:solidFill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="" xmlns:a16="http://schemas.microsoft.com/office/drawing/2014/main" id="{E24E004C-F94F-4D9A-9CC6-C30937A8E8E5}"/>
                  </a:ext>
                </a:extLst>
              </p:cNvPr>
              <p:cNvSpPr txBox="1"/>
              <p:nvPr/>
            </p:nvSpPr>
            <p:spPr>
              <a:xfrm>
                <a:off x="4642640" y="4400396"/>
                <a:ext cx="2154819" cy="40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</a:rPr>
                  <a:t>热点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IP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="" xmlns:a16="http://schemas.microsoft.com/office/drawing/2014/main" id="{2738C9D5-2A5E-4698-8B64-78914A765281}"/>
                </a:ext>
              </a:extLst>
            </p:cNvPr>
            <p:cNvGrpSpPr/>
            <p:nvPr/>
          </p:nvGrpSpPr>
          <p:grpSpPr>
            <a:xfrm>
              <a:off x="6076064" y="5608395"/>
              <a:ext cx="4748919" cy="472891"/>
              <a:chOff x="4642640" y="4326599"/>
              <a:chExt cx="2154819" cy="479492"/>
            </a:xfrm>
          </p:grpSpPr>
          <p:sp>
            <p:nvSpPr>
              <p:cNvPr id="59" name="矩形 58">
                <a:extLst>
                  <a:ext uri="{FF2B5EF4-FFF2-40B4-BE49-F238E27FC236}">
                    <a16:creationId xmlns="" xmlns:a16="http://schemas.microsoft.com/office/drawing/2014/main" id="{9DD446AD-B8A2-43A6-A80C-0A5221560145}"/>
                  </a:ext>
                </a:extLst>
              </p:cNvPr>
              <p:cNvSpPr/>
              <p:nvPr/>
            </p:nvSpPr>
            <p:spPr>
              <a:xfrm>
                <a:off x="4667766" y="4326599"/>
                <a:ext cx="2104566" cy="467383"/>
              </a:xfrm>
              <a:prstGeom prst="rect">
                <a:avLst/>
              </a:prstGeom>
              <a:solidFill>
                <a:srgbClr val="3F51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F51B5"/>
                  </a:solidFill>
                </a:endParaRP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="" xmlns:a16="http://schemas.microsoft.com/office/drawing/2014/main" id="{1BA4262B-AACC-4B57-BBC8-7EB7AEA04799}"/>
                  </a:ext>
                </a:extLst>
              </p:cNvPr>
              <p:cNvSpPr txBox="1"/>
              <p:nvPr/>
            </p:nvSpPr>
            <p:spPr>
              <a:xfrm>
                <a:off x="4642640" y="4400396"/>
                <a:ext cx="2154819" cy="40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Info.groupOwnerAddress.getHostAddress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="" xmlns:a16="http://schemas.microsoft.com/office/drawing/2014/main" id="{31B2255B-BBDB-447F-9738-1EF608114DA2}"/>
                </a:ext>
              </a:extLst>
            </p:cNvPr>
            <p:cNvGrpSpPr/>
            <p:nvPr/>
          </p:nvGrpSpPr>
          <p:grpSpPr>
            <a:xfrm>
              <a:off x="4006710" y="4829454"/>
              <a:ext cx="1543939" cy="780667"/>
              <a:chOff x="4642640" y="4326599"/>
              <a:chExt cx="2154819" cy="791564"/>
            </a:xfrm>
          </p:grpSpPr>
          <p:sp>
            <p:nvSpPr>
              <p:cNvPr id="62" name="矩形 61">
                <a:extLst>
                  <a:ext uri="{FF2B5EF4-FFF2-40B4-BE49-F238E27FC236}">
                    <a16:creationId xmlns="" xmlns:a16="http://schemas.microsoft.com/office/drawing/2014/main" id="{FADD2D26-473E-487D-9528-A6B0FD54BB8F}"/>
                  </a:ext>
                </a:extLst>
              </p:cNvPr>
              <p:cNvSpPr/>
              <p:nvPr/>
            </p:nvSpPr>
            <p:spPr>
              <a:xfrm>
                <a:off x="4667766" y="4326599"/>
                <a:ext cx="2104566" cy="467383"/>
              </a:xfrm>
              <a:prstGeom prst="rect">
                <a:avLst/>
              </a:prstGeom>
              <a:solidFill>
                <a:srgbClr val="3F51B5"/>
              </a:solidFill>
              <a:ln>
                <a:solidFill>
                  <a:srgbClr val="3F51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F51B5"/>
                  </a:solidFill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="" xmlns:a16="http://schemas.microsoft.com/office/drawing/2014/main" id="{F8075BAA-5C81-4041-BB66-722C74B29D2C}"/>
                  </a:ext>
                </a:extLst>
              </p:cNvPr>
              <p:cNvSpPr txBox="1"/>
              <p:nvPr/>
            </p:nvSpPr>
            <p:spPr>
              <a:xfrm>
                <a:off x="4642640" y="4400396"/>
                <a:ext cx="2154819" cy="717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Socket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通信</a:t>
                </a:r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="" xmlns:a16="http://schemas.microsoft.com/office/drawing/2014/main" id="{FF38602B-3023-481F-B079-FDD5F66CCBC2}"/>
                </a:ext>
              </a:extLst>
            </p:cNvPr>
            <p:cNvGrpSpPr/>
            <p:nvPr/>
          </p:nvGrpSpPr>
          <p:grpSpPr>
            <a:xfrm>
              <a:off x="4024713" y="5608395"/>
              <a:ext cx="1543939" cy="472891"/>
              <a:chOff x="4642640" y="4326599"/>
              <a:chExt cx="2154819" cy="479492"/>
            </a:xfrm>
          </p:grpSpPr>
          <p:sp>
            <p:nvSpPr>
              <p:cNvPr id="65" name="矩形 64">
                <a:extLst>
                  <a:ext uri="{FF2B5EF4-FFF2-40B4-BE49-F238E27FC236}">
                    <a16:creationId xmlns="" xmlns:a16="http://schemas.microsoft.com/office/drawing/2014/main" id="{4F64B9F4-1B1F-4E28-AD30-0261B9388736}"/>
                  </a:ext>
                </a:extLst>
              </p:cNvPr>
              <p:cNvSpPr/>
              <p:nvPr/>
            </p:nvSpPr>
            <p:spPr>
              <a:xfrm>
                <a:off x="4667766" y="4326599"/>
                <a:ext cx="2104566" cy="467383"/>
              </a:xfrm>
              <a:prstGeom prst="rect">
                <a:avLst/>
              </a:prstGeom>
              <a:solidFill>
                <a:srgbClr val="3F51B5"/>
              </a:solidFill>
              <a:ln>
                <a:solidFill>
                  <a:srgbClr val="3F51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F51B5"/>
                  </a:solidFill>
                </a:endParaRP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="" xmlns:a16="http://schemas.microsoft.com/office/drawing/2014/main" id="{56509923-EC8C-43D1-A1B3-9A5D81C0A4EF}"/>
                  </a:ext>
                </a:extLst>
              </p:cNvPr>
              <p:cNvSpPr txBox="1"/>
              <p:nvPr/>
            </p:nvSpPr>
            <p:spPr>
              <a:xfrm>
                <a:off x="4642640" y="4400396"/>
                <a:ext cx="2154819" cy="40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</a:rPr>
                  <a:t>非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Owner IP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7" name="组合 66">
              <a:extLst>
                <a:ext uri="{FF2B5EF4-FFF2-40B4-BE49-F238E27FC236}">
                  <a16:creationId xmlns="" xmlns:a16="http://schemas.microsoft.com/office/drawing/2014/main" id="{C7B6F30A-E94D-405D-BD9E-97BEB80294CA}"/>
                </a:ext>
              </a:extLst>
            </p:cNvPr>
            <p:cNvGrpSpPr/>
            <p:nvPr/>
          </p:nvGrpSpPr>
          <p:grpSpPr>
            <a:xfrm>
              <a:off x="6105418" y="4829454"/>
              <a:ext cx="1543939" cy="472888"/>
              <a:chOff x="4642640" y="4326599"/>
              <a:chExt cx="2154819" cy="479489"/>
            </a:xfrm>
          </p:grpSpPr>
          <p:sp>
            <p:nvSpPr>
              <p:cNvPr id="68" name="矩形 67">
                <a:extLst>
                  <a:ext uri="{FF2B5EF4-FFF2-40B4-BE49-F238E27FC236}">
                    <a16:creationId xmlns="" xmlns:a16="http://schemas.microsoft.com/office/drawing/2014/main" id="{9C1C114F-5197-4D2D-8CDF-2E421867609A}"/>
                  </a:ext>
                </a:extLst>
              </p:cNvPr>
              <p:cNvSpPr/>
              <p:nvPr/>
            </p:nvSpPr>
            <p:spPr>
              <a:xfrm>
                <a:off x="4667766" y="4326599"/>
                <a:ext cx="2104566" cy="467383"/>
              </a:xfrm>
              <a:prstGeom prst="rect">
                <a:avLst/>
              </a:prstGeom>
              <a:solidFill>
                <a:srgbClr val="3F51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F51B5"/>
                  </a:solidFill>
                </a:endParaRP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="" xmlns:a16="http://schemas.microsoft.com/office/drawing/2014/main" id="{643643A2-091E-4BD0-A8BE-C78D509826EC}"/>
                  </a:ext>
                </a:extLst>
              </p:cNvPr>
              <p:cNvSpPr txBox="1"/>
              <p:nvPr/>
            </p:nvSpPr>
            <p:spPr>
              <a:xfrm>
                <a:off x="4642640" y="4400393"/>
                <a:ext cx="2154819" cy="40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</a:rPr>
                  <a:t>固定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8888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端</a:t>
                </a:r>
              </a:p>
            </p:txBody>
          </p:sp>
        </p:grpSp>
        <p:sp>
          <p:nvSpPr>
            <p:cNvPr id="81" name="矩形 80">
              <a:extLst>
                <a:ext uri="{FF2B5EF4-FFF2-40B4-BE49-F238E27FC236}">
                  <a16:creationId xmlns="" xmlns:a16="http://schemas.microsoft.com/office/drawing/2014/main" id="{2298DFE0-481E-455C-B407-78EA9DFA0F14}"/>
                </a:ext>
              </a:extLst>
            </p:cNvPr>
            <p:cNvSpPr/>
            <p:nvPr/>
          </p:nvSpPr>
          <p:spPr>
            <a:xfrm>
              <a:off x="3635802" y="4669505"/>
              <a:ext cx="7217950" cy="1540738"/>
            </a:xfrm>
            <a:prstGeom prst="rect">
              <a:avLst/>
            </a:prstGeom>
            <a:noFill/>
            <a:ln w="190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7" name="箭头: 右 86">
            <a:extLst>
              <a:ext uri="{FF2B5EF4-FFF2-40B4-BE49-F238E27FC236}">
                <a16:creationId xmlns="" xmlns:a16="http://schemas.microsoft.com/office/drawing/2014/main" id="{4DF8CFBC-3BFC-47BF-A801-934D0C8093F0}"/>
              </a:ext>
            </a:extLst>
          </p:cNvPr>
          <p:cNvSpPr/>
          <p:nvPr/>
        </p:nvSpPr>
        <p:spPr>
          <a:xfrm rot="21314730">
            <a:off x="3229700" y="2155931"/>
            <a:ext cx="655462" cy="235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箭头: 右 87">
            <a:extLst>
              <a:ext uri="{FF2B5EF4-FFF2-40B4-BE49-F238E27FC236}">
                <a16:creationId xmlns="" xmlns:a16="http://schemas.microsoft.com/office/drawing/2014/main" id="{0F35BE0A-1F11-45DA-8C52-2C4E5C96CEF7}"/>
              </a:ext>
            </a:extLst>
          </p:cNvPr>
          <p:cNvSpPr/>
          <p:nvPr/>
        </p:nvSpPr>
        <p:spPr>
          <a:xfrm rot="20811076">
            <a:off x="3282454" y="3304285"/>
            <a:ext cx="655462" cy="2352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右 88">
            <a:extLst>
              <a:ext uri="{FF2B5EF4-FFF2-40B4-BE49-F238E27FC236}">
                <a16:creationId xmlns="" xmlns:a16="http://schemas.microsoft.com/office/drawing/2014/main" id="{2D91FECB-D6BC-4F80-897A-87D8B335C5B4}"/>
              </a:ext>
            </a:extLst>
          </p:cNvPr>
          <p:cNvSpPr/>
          <p:nvPr/>
        </p:nvSpPr>
        <p:spPr>
          <a:xfrm rot="20811076">
            <a:off x="3241523" y="4490589"/>
            <a:ext cx="655462" cy="200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箭头: 右 89">
            <a:extLst>
              <a:ext uri="{FF2B5EF4-FFF2-40B4-BE49-F238E27FC236}">
                <a16:creationId xmlns="" xmlns:a16="http://schemas.microsoft.com/office/drawing/2014/main" id="{90AC3A22-0339-4F8D-997A-C3BF0C37095F}"/>
              </a:ext>
            </a:extLst>
          </p:cNvPr>
          <p:cNvSpPr/>
          <p:nvPr/>
        </p:nvSpPr>
        <p:spPr>
          <a:xfrm>
            <a:off x="3297738" y="5733008"/>
            <a:ext cx="655462" cy="2009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="" xmlns:a16="http://schemas.microsoft.com/office/drawing/2014/main" id="{39A4276D-47E4-4184-BDF5-D4009B3DBB26}"/>
              </a:ext>
            </a:extLst>
          </p:cNvPr>
          <p:cNvSpPr txBox="1"/>
          <p:nvPr/>
        </p:nvSpPr>
        <p:spPr>
          <a:xfrm>
            <a:off x="1258600" y="1180010"/>
            <a:ext cx="1859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代码框架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="" xmlns:a16="http://schemas.microsoft.com/office/drawing/2014/main" id="{27B54B9B-8554-469E-9875-25770C818453}"/>
              </a:ext>
            </a:extLst>
          </p:cNvPr>
          <p:cNvSpPr txBox="1"/>
          <p:nvPr/>
        </p:nvSpPr>
        <p:spPr>
          <a:xfrm>
            <a:off x="6794635" y="1180010"/>
            <a:ext cx="1859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代码细节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                                    </a:t>
            </a:r>
            <a:fld id="{8C491C93-1DC7-46CC-9D0E-0298D8F8B825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214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"/>
    </mc:Choice>
    <mc:Fallback xmlns="">
      <p:transition spd="slow" advTm="60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DA7CCB9-AC53-42F2-A2C8-915D0D0D6194}"/>
              </a:ext>
            </a:extLst>
          </p:cNvPr>
          <p:cNvSpPr txBox="1"/>
          <p:nvPr/>
        </p:nvSpPr>
        <p:spPr>
          <a:xfrm>
            <a:off x="134470" y="456919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F51B5"/>
                </a:solidFill>
              </a:rPr>
              <a:t>安卓机</a:t>
            </a:r>
            <a:r>
              <a:rPr lang="en-US" altLang="zh-CN" sz="3200" b="1" dirty="0">
                <a:solidFill>
                  <a:srgbClr val="3F51B5"/>
                </a:solidFill>
              </a:rPr>
              <a:t>P2P</a:t>
            </a:r>
            <a:r>
              <a:rPr lang="zh-CN" altLang="en-US" sz="3200" b="1" dirty="0">
                <a:solidFill>
                  <a:srgbClr val="3F51B5"/>
                </a:solidFill>
              </a:rPr>
              <a:t>实现</a:t>
            </a:r>
            <a:endParaRPr lang="en-US" altLang="zh-CN" sz="3200" b="1" dirty="0">
              <a:solidFill>
                <a:srgbClr val="3F51B5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9B0EE622-C78A-450A-9358-68A8CE74D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64" y="1463726"/>
            <a:ext cx="10938072" cy="4644474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                                    </a:t>
            </a:r>
            <a:fld id="{8C491C93-1DC7-46CC-9D0E-0298D8F8B825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190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"/>
    </mc:Choice>
    <mc:Fallback xmlns="">
      <p:transition spd="slow" advTm="60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DA7CCB9-AC53-42F2-A2C8-915D0D0D6194}"/>
              </a:ext>
            </a:extLst>
          </p:cNvPr>
          <p:cNvSpPr txBox="1"/>
          <p:nvPr/>
        </p:nvSpPr>
        <p:spPr>
          <a:xfrm>
            <a:off x="134470" y="456919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F51B5"/>
                </a:solidFill>
              </a:rPr>
              <a:t>群发的组连目标</a:t>
            </a:r>
            <a:endParaRPr lang="en-US" altLang="zh-CN" sz="3200" b="1" dirty="0">
              <a:solidFill>
                <a:srgbClr val="3F51B5"/>
              </a:solidFill>
            </a:endParaRPr>
          </a:p>
        </p:txBody>
      </p:sp>
      <p:sp>
        <p:nvSpPr>
          <p:cNvPr id="5" name="内容占位符 1">
            <a:extLst>
              <a:ext uri="{FF2B5EF4-FFF2-40B4-BE49-F238E27FC236}">
                <a16:creationId xmlns="" xmlns:a16="http://schemas.microsoft.com/office/drawing/2014/main" id="{2BA49D8E-FA19-4D66-B755-E4FA07794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427160"/>
            <a:ext cx="10515600" cy="4681533"/>
          </a:xfrm>
        </p:spPr>
        <p:txBody>
          <a:bodyPr/>
          <a:lstStyle/>
          <a:p>
            <a:r>
              <a:rPr lang="zh-CN" altLang="en-US" dirty="0"/>
              <a:t>避免同一文件的一对一的重复发送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组内每个成员都可以实现群发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不需要保持时刻的连接状态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群组具有保留功能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                                    </a:t>
            </a:r>
            <a:fld id="{8C491C93-1DC7-46CC-9D0E-0298D8F8B825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7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"/>
    </mc:Choice>
    <mc:Fallback xmlns="">
      <p:transition spd="slow" advTm="60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DA7CCB9-AC53-42F2-A2C8-915D0D0D6194}"/>
              </a:ext>
            </a:extLst>
          </p:cNvPr>
          <p:cNvSpPr txBox="1"/>
          <p:nvPr/>
        </p:nvSpPr>
        <p:spPr>
          <a:xfrm>
            <a:off x="134470" y="456919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F51B5"/>
                </a:solidFill>
              </a:rPr>
              <a:t>群发的组连架构</a:t>
            </a:r>
            <a:endParaRPr lang="en-US" altLang="zh-CN" sz="3200" b="1" dirty="0">
              <a:solidFill>
                <a:srgbClr val="3F51B5"/>
              </a:solidFill>
            </a:endParaRPr>
          </a:p>
        </p:txBody>
      </p:sp>
      <p:sp>
        <p:nvSpPr>
          <p:cNvPr id="5" name="内容占位符 1">
            <a:extLst>
              <a:ext uri="{FF2B5EF4-FFF2-40B4-BE49-F238E27FC236}">
                <a16:creationId xmlns="" xmlns:a16="http://schemas.microsoft.com/office/drawing/2014/main" id="{2BA49D8E-FA19-4D66-B755-E4FA07794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1427160"/>
            <a:ext cx="10825675" cy="4681533"/>
          </a:xfrm>
        </p:spPr>
        <p:txBody>
          <a:bodyPr/>
          <a:lstStyle/>
          <a:p>
            <a:r>
              <a:rPr lang="zh-CN" altLang="en-US" dirty="0">
                <a:solidFill>
                  <a:srgbClr val="3F51B5"/>
                </a:solidFill>
              </a:rPr>
              <a:t>一个设备</a:t>
            </a:r>
            <a:r>
              <a:rPr lang="zh-CN" altLang="en-US" dirty="0"/>
              <a:t>选择其他设备，</a:t>
            </a:r>
            <a:r>
              <a:rPr lang="zh-CN" altLang="en-US" dirty="0">
                <a:solidFill>
                  <a:srgbClr val="3F51B5"/>
                </a:solidFill>
              </a:rPr>
              <a:t>组建 </a:t>
            </a:r>
            <a:r>
              <a:rPr lang="en-US" altLang="zh-CN" dirty="0">
                <a:solidFill>
                  <a:srgbClr val="3F51B5"/>
                </a:solidFill>
              </a:rPr>
              <a:t>group</a:t>
            </a:r>
            <a:r>
              <a:rPr lang="zh-CN" altLang="en-US" dirty="0"/>
              <a:t>，保存</a:t>
            </a:r>
            <a:r>
              <a:rPr lang="en-US" altLang="zh-CN" dirty="0"/>
              <a:t>group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3F51B5"/>
                </a:solidFill>
              </a:rPr>
              <a:t>所有设备信息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zh-CN" altLang="en-US" dirty="0">
                <a:solidFill>
                  <a:srgbClr val="3F51B5"/>
                </a:solidFill>
              </a:rPr>
              <a:t>首轮</a:t>
            </a:r>
            <a:r>
              <a:rPr lang="zh-CN" altLang="en-US" dirty="0"/>
              <a:t>组建中，主设备对每一个选中的设备进行 </a:t>
            </a:r>
            <a:r>
              <a:rPr lang="en-US" altLang="zh-CN" dirty="0"/>
              <a:t>connect</a:t>
            </a:r>
            <a:r>
              <a:rPr lang="zh-CN" altLang="en-US" dirty="0"/>
              <a:t>，从而获得对应设备的</a:t>
            </a:r>
            <a:r>
              <a:rPr lang="en-US" altLang="zh-CN" dirty="0">
                <a:solidFill>
                  <a:srgbClr val="3F51B5"/>
                </a:solidFill>
              </a:rPr>
              <a:t>IP</a:t>
            </a:r>
            <a:r>
              <a:rPr lang="zh-CN" altLang="en-US" dirty="0">
                <a:solidFill>
                  <a:srgbClr val="3F51B5"/>
                </a:solidFill>
              </a:rPr>
              <a:t>地址</a:t>
            </a:r>
            <a:r>
              <a:rPr lang="zh-CN" altLang="en-US" dirty="0"/>
              <a:t>，并向其</a:t>
            </a:r>
            <a:r>
              <a:rPr lang="zh-CN" altLang="en-US" dirty="0">
                <a:solidFill>
                  <a:srgbClr val="3F51B5"/>
                </a:solidFill>
              </a:rPr>
              <a:t>广播</a:t>
            </a:r>
            <a:r>
              <a:rPr lang="en-US" altLang="zh-CN" dirty="0">
                <a:solidFill>
                  <a:srgbClr val="3F51B5"/>
                </a:solidFill>
              </a:rPr>
              <a:t>group</a:t>
            </a:r>
            <a:r>
              <a:rPr lang="zh-CN" altLang="en-US" dirty="0">
                <a:solidFill>
                  <a:srgbClr val="3F51B5"/>
                </a:solidFill>
              </a:rPr>
              <a:t>的所有信息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群组中有设备需要群发文件时，对组内设备</a:t>
            </a:r>
            <a:r>
              <a:rPr lang="zh-CN" altLang="en-US" dirty="0">
                <a:solidFill>
                  <a:srgbClr val="3F51B5"/>
                </a:solidFill>
              </a:rPr>
              <a:t>一一连接</a:t>
            </a:r>
            <a:r>
              <a:rPr lang="zh-CN" altLang="en-US" dirty="0"/>
              <a:t>，并</a:t>
            </a:r>
            <a:r>
              <a:rPr lang="zh-CN" altLang="en-US" dirty="0">
                <a:solidFill>
                  <a:srgbClr val="3F51B5"/>
                </a:solidFill>
              </a:rPr>
              <a:t>同时发送</a:t>
            </a:r>
            <a:r>
              <a:rPr lang="zh-CN" altLang="en-US" dirty="0"/>
              <a:t>文件。</a:t>
            </a:r>
            <a:endParaRPr lang="en-US" altLang="zh-CN" dirty="0"/>
          </a:p>
          <a:p>
            <a:r>
              <a:rPr lang="zh-CN" altLang="en-US" dirty="0"/>
              <a:t>设备之间连接后，若在一定时间内</a:t>
            </a:r>
            <a:r>
              <a:rPr lang="zh-CN" altLang="en-US" dirty="0">
                <a:solidFill>
                  <a:srgbClr val="3F51B5"/>
                </a:solidFill>
              </a:rPr>
              <a:t>无操作</a:t>
            </a:r>
            <a:r>
              <a:rPr lang="zh-CN" altLang="en-US" dirty="0"/>
              <a:t>，则</a:t>
            </a:r>
            <a:r>
              <a:rPr lang="zh-CN" altLang="en-US" dirty="0">
                <a:solidFill>
                  <a:srgbClr val="3F51B5"/>
                </a:solidFill>
              </a:rPr>
              <a:t>断开</a:t>
            </a:r>
            <a:r>
              <a:rPr lang="zh-CN" altLang="en-US" dirty="0"/>
              <a:t>设备间的</a:t>
            </a:r>
            <a:r>
              <a:rPr lang="zh-CN" altLang="en-US" dirty="0">
                <a:solidFill>
                  <a:srgbClr val="3F51B5"/>
                </a:solidFill>
              </a:rPr>
              <a:t>连接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某一设备要退出群组时，和组内的</a:t>
            </a:r>
            <a:r>
              <a:rPr lang="zh-CN" altLang="en-US" dirty="0">
                <a:solidFill>
                  <a:srgbClr val="3F51B5"/>
                </a:solidFill>
              </a:rPr>
              <a:t>各个设备连接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3F51B5"/>
                </a:solidFill>
              </a:rPr>
              <a:t>告知列表的更新变化</a:t>
            </a:r>
            <a:r>
              <a:rPr lang="zh-CN" altLang="en-US" dirty="0"/>
              <a:t>。并且自己的</a:t>
            </a:r>
            <a:r>
              <a:rPr lang="en-US" altLang="zh-CN" dirty="0"/>
              <a:t>group</a:t>
            </a:r>
            <a:r>
              <a:rPr lang="zh-CN" altLang="en-US" dirty="0"/>
              <a:t>列表中</a:t>
            </a:r>
            <a:r>
              <a:rPr lang="zh-CN" altLang="en-US" dirty="0">
                <a:solidFill>
                  <a:srgbClr val="3F51B5"/>
                </a:solidFill>
              </a:rPr>
              <a:t>移除该 </a:t>
            </a:r>
            <a:r>
              <a:rPr lang="en-US" altLang="zh-CN" dirty="0">
                <a:solidFill>
                  <a:srgbClr val="3F51B5"/>
                </a:solidFill>
              </a:rPr>
              <a:t>group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当整个组中仅</a:t>
            </a:r>
            <a:r>
              <a:rPr lang="zh-CN" altLang="en-US" dirty="0">
                <a:solidFill>
                  <a:srgbClr val="3F51B5"/>
                </a:solidFill>
              </a:rPr>
              <a:t>剩唯一设备</a:t>
            </a:r>
            <a:r>
              <a:rPr lang="zh-CN" altLang="en-US" dirty="0"/>
              <a:t>时，该设备也</a:t>
            </a:r>
            <a:r>
              <a:rPr lang="zh-CN" altLang="en-US" dirty="0">
                <a:solidFill>
                  <a:srgbClr val="3F51B5"/>
                </a:solidFill>
              </a:rPr>
              <a:t>自动移除</a:t>
            </a:r>
            <a:r>
              <a:rPr lang="zh-CN" altLang="en-US" dirty="0"/>
              <a:t>了这个</a:t>
            </a:r>
            <a:r>
              <a:rPr lang="en-US" altLang="zh-CN" dirty="0"/>
              <a:t>group</a:t>
            </a:r>
            <a:r>
              <a:rPr lang="zh-CN" altLang="en-US" dirty="0"/>
              <a:t/>
            </a:r>
            <a:br>
              <a:rPr lang="zh-CN" altLang="en-US" dirty="0"/>
            </a:br>
            <a:endParaRPr lang="en-US" altLang="zh-CN" dirty="0">
              <a:solidFill>
                <a:srgbClr val="3F51B5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                                    </a:t>
            </a:r>
            <a:fld id="{8C491C93-1DC7-46CC-9D0E-0298D8F8B825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764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"/>
    </mc:Choice>
    <mc:Fallback xmlns="">
      <p:transition spd="slow" advTm="60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5DA7CCB9-AC53-42F2-A2C8-915D0D0D6194}"/>
              </a:ext>
            </a:extLst>
          </p:cNvPr>
          <p:cNvSpPr txBox="1"/>
          <p:nvPr/>
        </p:nvSpPr>
        <p:spPr>
          <a:xfrm>
            <a:off x="134470" y="456919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F51B5"/>
                </a:solidFill>
              </a:rPr>
              <a:t>群发的组连实现</a:t>
            </a:r>
            <a:endParaRPr lang="en-US" altLang="zh-CN" sz="3200" b="1" dirty="0">
              <a:solidFill>
                <a:srgbClr val="3F51B5"/>
              </a:solidFill>
            </a:endParaRP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xmlns="" id="{2BA49D8E-FA19-4D66-B755-E4FA07794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9" y="1427160"/>
            <a:ext cx="10825675" cy="4681533"/>
          </a:xfrm>
        </p:spPr>
        <p:txBody>
          <a:bodyPr/>
          <a:lstStyle/>
          <a:p>
            <a:r>
              <a:rPr lang="zh-CN" altLang="en-US" dirty="0"/>
              <a:t>可以群连群发、查看群组信息、并删除组</a:t>
            </a:r>
            <a:endParaRPr lang="en-US" altLang="zh-CN" dirty="0"/>
          </a:p>
          <a:p>
            <a:r>
              <a:rPr lang="zh-CN" altLang="en-US" dirty="0"/>
              <a:t>伪并行连接、伪并行发送</a:t>
            </a:r>
            <a:endParaRPr lang="en-US" altLang="zh-CN" dirty="0"/>
          </a:p>
          <a:p>
            <a:r>
              <a:rPr lang="zh-CN" altLang="en-US" dirty="0"/>
              <a:t>连接存在明显的延迟、文件传输比较同步</a:t>
            </a:r>
            <a:endParaRPr lang="en-US" altLang="zh-CN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8E59CAF0-F17A-443A-A9C6-0629601942CB}"/>
              </a:ext>
            </a:extLst>
          </p:cNvPr>
          <p:cNvGrpSpPr/>
          <p:nvPr/>
        </p:nvGrpSpPr>
        <p:grpSpPr>
          <a:xfrm>
            <a:off x="1289260" y="3071880"/>
            <a:ext cx="9613480" cy="3600000"/>
            <a:chOff x="723899" y="2977751"/>
            <a:chExt cx="9613480" cy="3600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4EBF0238-F485-4FB6-8D27-CAF61C081798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13" b="10611"/>
            <a:stretch/>
          </p:blipFill>
          <p:spPr>
            <a:xfrm>
              <a:off x="4351584" y="2977751"/>
              <a:ext cx="2386800" cy="36000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xmlns="" id="{835C8B4D-8A89-4461-8C60-763B946F0443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9" b="700"/>
            <a:stretch/>
          </p:blipFill>
          <p:spPr>
            <a:xfrm>
              <a:off x="723899" y="2977751"/>
              <a:ext cx="2386800" cy="3600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xmlns="" id="{633B1C70-F3B1-42C4-9612-7549C1C0423E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8" b="5129"/>
            <a:stretch/>
          </p:blipFill>
          <p:spPr>
            <a:xfrm>
              <a:off x="7950579" y="2977751"/>
              <a:ext cx="2386800" cy="3600000"/>
            </a:xfrm>
            <a:prstGeom prst="rect">
              <a:avLst/>
            </a:prstGeom>
          </p:spPr>
        </p:pic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xmlns="" id="{70B6EF63-2802-45B0-BECA-DB7E427CA0FE}"/>
                </a:ext>
              </a:extLst>
            </p:cNvPr>
            <p:cNvSpPr/>
            <p:nvPr/>
          </p:nvSpPr>
          <p:spPr>
            <a:xfrm>
              <a:off x="7039269" y="4549149"/>
              <a:ext cx="645459" cy="4303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xmlns="" id="{FB681022-DB70-485C-801B-B6002134C535}"/>
                </a:ext>
              </a:extLst>
            </p:cNvPr>
            <p:cNvSpPr/>
            <p:nvPr/>
          </p:nvSpPr>
          <p:spPr>
            <a:xfrm rot="10800000">
              <a:off x="3287831" y="4549149"/>
              <a:ext cx="645459" cy="4303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                                    </a:t>
            </a:r>
            <a:fld id="{8C491C93-1DC7-46CC-9D0E-0298D8F8B825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474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"/>
    </mc:Choice>
    <mc:Fallback xmlns="">
      <p:transition spd="slow" advTm="60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PC</a:t>
            </a:r>
            <a:r>
              <a:rPr lang="zh-CN" altLang="en-US" dirty="0" smtClean="0"/>
              <a:t>端设备声明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不同设备之间握手，建立</a:t>
            </a:r>
            <a:r>
              <a:rPr lang="en-US" altLang="zh-CN" dirty="0" smtClean="0"/>
              <a:t>socket</a:t>
            </a:r>
            <a:r>
              <a:rPr lang="zh-CN" altLang="en-US" dirty="0" smtClean="0"/>
              <a:t>连接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文件</a:t>
            </a:r>
            <a:r>
              <a:rPr lang="zh-CN" altLang="en-US" dirty="0"/>
              <a:t>传输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4470" y="456919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3F51B5"/>
                </a:solidFill>
              </a:rPr>
              <a:t>WiFi </a:t>
            </a:r>
            <a:r>
              <a:rPr lang="zh-CN" altLang="en-US" sz="3200" b="1" dirty="0">
                <a:solidFill>
                  <a:srgbClr val="3F51B5"/>
                </a:solidFill>
              </a:rPr>
              <a:t>直</a:t>
            </a:r>
            <a:r>
              <a:rPr lang="zh-CN" altLang="en-US" sz="3200" b="1" dirty="0" smtClean="0">
                <a:solidFill>
                  <a:srgbClr val="3F51B5"/>
                </a:solidFill>
              </a:rPr>
              <a:t>连</a:t>
            </a:r>
            <a:r>
              <a:rPr lang="en-US" altLang="zh-CN" sz="3200" b="1" dirty="0" smtClean="0">
                <a:solidFill>
                  <a:srgbClr val="3F51B5"/>
                </a:solidFill>
              </a:rPr>
              <a:t>PC</a:t>
            </a:r>
            <a:r>
              <a:rPr lang="zh-CN" altLang="en-US" sz="3200" b="1" dirty="0" smtClean="0">
                <a:solidFill>
                  <a:srgbClr val="3F51B5"/>
                </a:solidFill>
              </a:rPr>
              <a:t>端</a:t>
            </a:r>
            <a:endParaRPr lang="en-US" altLang="zh-CN" sz="3200" b="1" dirty="0">
              <a:solidFill>
                <a:srgbClr val="3F51B5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                                    </a:t>
            </a:r>
            <a:fld id="{8C491C93-1DC7-46CC-9D0E-0298D8F8B825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12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"/>
    </mc:Choice>
    <mc:Fallback xmlns="">
      <p:transition spd="slow" advTm="60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4470" y="456919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3F51B5"/>
                </a:solidFill>
              </a:rPr>
              <a:t>PC</a:t>
            </a:r>
            <a:r>
              <a:rPr lang="zh-CN" altLang="en-US" sz="3200" b="1" dirty="0" smtClean="0">
                <a:solidFill>
                  <a:srgbClr val="3F51B5"/>
                </a:solidFill>
              </a:rPr>
              <a:t>端实现框架</a:t>
            </a:r>
            <a:endParaRPr lang="en-US" altLang="zh-CN" sz="3200" b="1" dirty="0">
              <a:solidFill>
                <a:srgbClr val="3F51B5"/>
              </a:solidFill>
            </a:endParaRPr>
          </a:p>
        </p:txBody>
      </p:sp>
      <p:sp>
        <p:nvSpPr>
          <p:cNvPr id="92" name="内容占位符 1"/>
          <p:cNvSpPr>
            <a:spLocks noGrp="1"/>
          </p:cNvSpPr>
          <p:nvPr>
            <p:ph idx="1"/>
          </p:nvPr>
        </p:nvSpPr>
        <p:spPr>
          <a:xfrm>
            <a:off x="723900" y="1427160"/>
            <a:ext cx="10515600" cy="4681533"/>
          </a:xfrm>
        </p:spPr>
        <p:txBody>
          <a:bodyPr/>
          <a:lstStyle/>
          <a:p>
            <a:r>
              <a:rPr lang="en-US" altLang="zh-CN" dirty="0" smtClean="0"/>
              <a:t>UWP</a:t>
            </a:r>
            <a:r>
              <a:rPr lang="zh-CN" altLang="en-US" dirty="0" smtClean="0"/>
              <a:t>（</a:t>
            </a:r>
            <a:r>
              <a:rPr lang="en-US" altLang="zh-CN" dirty="0" smtClean="0"/>
              <a:t>Universal Windows Platform</a:t>
            </a:r>
            <a:r>
              <a:rPr lang="zh-CN" altLang="en-US" dirty="0" smtClean="0"/>
              <a:t>）</a:t>
            </a:r>
            <a:r>
              <a:rPr lang="en-US" altLang="zh-CN" dirty="0" smtClean="0"/>
              <a:t>+ C#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可移植性：一份代码可以运行在一切装有</a:t>
            </a:r>
            <a:r>
              <a:rPr lang="en-US" altLang="zh-CN" dirty="0" smtClean="0"/>
              <a:t>win10</a:t>
            </a:r>
            <a:r>
              <a:rPr lang="zh-CN" altLang="en-US" dirty="0" smtClean="0"/>
              <a:t>系统的</a:t>
            </a:r>
            <a:r>
              <a:rPr lang="en-US" altLang="zh-CN" dirty="0" smtClean="0"/>
              <a:t>PC</a:t>
            </a:r>
            <a:r>
              <a:rPr lang="zh-CN" altLang="en-US" dirty="0" smtClean="0"/>
              <a:t>，平板电脑，</a:t>
            </a:r>
            <a:r>
              <a:rPr lang="en-US" altLang="zh-CN" dirty="0" smtClean="0"/>
              <a:t>windows phone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性能强：启动迅速，耗电低，占用内存小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                                    </a:t>
            </a:r>
            <a:fld id="{8C491C93-1DC7-46CC-9D0E-0298D8F8B825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48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"/>
    </mc:Choice>
    <mc:Fallback xmlns="">
      <p:transition spd="slow" advTm="604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4470" y="456919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3F51B5"/>
                </a:solidFill>
              </a:rPr>
              <a:t>PC</a:t>
            </a:r>
            <a:r>
              <a:rPr lang="zh-CN" altLang="en-US" sz="3200" b="1" dirty="0" smtClean="0">
                <a:solidFill>
                  <a:srgbClr val="3F51B5"/>
                </a:solidFill>
              </a:rPr>
              <a:t>端</a:t>
            </a:r>
            <a:r>
              <a:rPr lang="en-US" altLang="zh-CN" sz="3200" b="1" dirty="0" smtClean="0">
                <a:solidFill>
                  <a:srgbClr val="3F51B5"/>
                </a:solidFill>
              </a:rPr>
              <a:t>UI</a:t>
            </a:r>
            <a:r>
              <a:rPr lang="zh-CN" altLang="en-US" sz="3200" b="1" dirty="0" smtClean="0">
                <a:solidFill>
                  <a:srgbClr val="3F51B5"/>
                </a:solidFill>
              </a:rPr>
              <a:t>界面</a:t>
            </a:r>
            <a:endParaRPr lang="en-US" altLang="zh-CN" sz="3200" b="1" dirty="0">
              <a:solidFill>
                <a:srgbClr val="3F51B5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1154544"/>
            <a:ext cx="8752873" cy="44509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45" y="2213517"/>
            <a:ext cx="8899589" cy="4492084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                                    </a:t>
            </a:r>
            <a:fld id="{8C491C93-1DC7-46CC-9D0E-0298D8F8B825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044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"/>
    </mc:Choice>
    <mc:Fallback xmlns="">
      <p:transition spd="slow" advTm="604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4470" y="456919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3F51B5"/>
                </a:solidFill>
              </a:rPr>
              <a:t>PC</a:t>
            </a:r>
            <a:r>
              <a:rPr lang="zh-CN" altLang="en-US" sz="3200" b="1" dirty="0" smtClean="0">
                <a:solidFill>
                  <a:srgbClr val="3F51B5"/>
                </a:solidFill>
              </a:rPr>
              <a:t>端握手</a:t>
            </a:r>
            <a:endParaRPr lang="en-US" altLang="zh-CN" sz="3200" b="1" dirty="0">
              <a:solidFill>
                <a:srgbClr val="3F51B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94691" y="1764145"/>
            <a:ext cx="84697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(1) Advertiser</a:t>
            </a:r>
            <a:r>
              <a:rPr lang="zh-CN" altLang="en-US" sz="2800" dirty="0"/>
              <a:t>设备调用底层硬件，建立</a:t>
            </a:r>
            <a:r>
              <a:rPr lang="en-US" altLang="zh-CN" sz="2800" dirty="0"/>
              <a:t>AP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CN" alt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(2) Connector</a:t>
            </a:r>
            <a:r>
              <a:rPr lang="zh-CN" altLang="en-US" sz="2800" dirty="0"/>
              <a:t>设备查找到该设备，连接该设备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CN" alt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(3) Connector</a:t>
            </a:r>
            <a:r>
              <a:rPr lang="zh-CN" altLang="en-US" sz="2800" dirty="0"/>
              <a:t>与</a:t>
            </a:r>
            <a:r>
              <a:rPr lang="en-US" altLang="zh-CN" sz="2800" dirty="0"/>
              <a:t>Advertiser</a:t>
            </a:r>
            <a:r>
              <a:rPr lang="zh-CN" altLang="en-US" sz="2800" dirty="0"/>
              <a:t>之间进行</a:t>
            </a:r>
            <a:r>
              <a:rPr lang="en-US" altLang="zh-CN" sz="2800" dirty="0"/>
              <a:t>socket</a:t>
            </a:r>
            <a:r>
              <a:rPr lang="zh-CN" altLang="en-US" sz="2800" dirty="0"/>
              <a:t>连接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zh-CN" alt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/>
              <a:t>(4) Connector</a:t>
            </a:r>
            <a:r>
              <a:rPr lang="zh-CN" altLang="en-US" sz="2800" dirty="0"/>
              <a:t>向</a:t>
            </a:r>
            <a:r>
              <a:rPr lang="en-US" altLang="zh-CN" sz="2800" dirty="0"/>
              <a:t>Advertiser</a:t>
            </a:r>
            <a:r>
              <a:rPr lang="zh-CN" altLang="en-US" sz="2800" dirty="0"/>
              <a:t>发送字符串，指定</a:t>
            </a:r>
            <a:r>
              <a:rPr lang="en-US" altLang="zh-CN" sz="2800" dirty="0"/>
              <a:t>session ID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Advertiser</a:t>
            </a:r>
            <a:r>
              <a:rPr lang="zh-CN" altLang="en-US" sz="2800" dirty="0"/>
              <a:t>返回字符串，连接建立。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                                    </a:t>
            </a:r>
            <a:fld id="{8C491C93-1DC7-46CC-9D0E-0298D8F8B825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464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"/>
    </mc:Choice>
    <mc:Fallback xmlns="">
      <p:transition spd="slow" advTm="604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4470" y="456919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3F51B5"/>
                </a:solidFill>
              </a:rPr>
              <a:t>PC</a:t>
            </a:r>
            <a:r>
              <a:rPr lang="zh-CN" altLang="en-US" sz="3200" b="1" dirty="0" smtClean="0">
                <a:solidFill>
                  <a:srgbClr val="3F51B5"/>
                </a:solidFill>
              </a:rPr>
              <a:t>端握手</a:t>
            </a:r>
            <a:endParaRPr lang="en-US" altLang="zh-CN" sz="3200" b="1" dirty="0">
              <a:solidFill>
                <a:srgbClr val="3F51B5"/>
              </a:solidFill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21746" y="1106470"/>
          <a:ext cx="10224943" cy="5751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演示文稿" r:id="rId3" imgW="6350040" imgH="3571920" progId="PowerPoint.Show.12">
                  <p:embed/>
                </p:oleObj>
              </mc:Choice>
              <mc:Fallback>
                <p:oleObj name="演示文稿" r:id="rId3" imgW="6350040" imgH="35719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1746" y="1106470"/>
                        <a:ext cx="10224943" cy="5751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                                    </a:t>
            </a:r>
            <a:fld id="{8C491C93-1DC7-46CC-9D0E-0298D8F8B825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298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"/>
    </mc:Choice>
    <mc:Fallback xmlns="">
      <p:transition spd="slow" advTm="60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DA7CCB9-AC53-42F2-A2C8-915D0D0D6194}"/>
              </a:ext>
            </a:extLst>
          </p:cNvPr>
          <p:cNvSpPr txBox="1"/>
          <p:nvPr/>
        </p:nvSpPr>
        <p:spPr>
          <a:xfrm>
            <a:off x="134470" y="456919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F51B5"/>
                </a:solidFill>
              </a:rPr>
              <a:t>概述</a:t>
            </a:r>
            <a:endParaRPr lang="en-US" altLang="zh-CN" sz="3200" b="1" dirty="0">
              <a:solidFill>
                <a:srgbClr val="3F51B5"/>
              </a:solidFill>
            </a:endParaRPr>
          </a:p>
        </p:txBody>
      </p:sp>
      <p:sp>
        <p:nvSpPr>
          <p:cNvPr id="5" name="内容占位符 1">
            <a:extLst>
              <a:ext uri="{FF2B5EF4-FFF2-40B4-BE49-F238E27FC236}">
                <a16:creationId xmlns="" xmlns:a16="http://schemas.microsoft.com/office/drawing/2014/main" id="{2BA49D8E-FA19-4D66-B755-E4FA07794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6136" y="1794618"/>
            <a:ext cx="8241598" cy="4373897"/>
          </a:xfrm>
        </p:spPr>
        <p:txBody>
          <a:bodyPr/>
          <a:lstStyle/>
          <a:p>
            <a:r>
              <a:rPr lang="zh-CN" altLang="en-US" dirty="0" smtClean="0"/>
              <a:t>项目介绍、相关工作及基本原理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安卓</a:t>
            </a:r>
            <a:r>
              <a:rPr lang="zh-CN" altLang="en-US" dirty="0" smtClean="0"/>
              <a:t>端实现、组连与群发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PC</a:t>
            </a:r>
            <a:r>
              <a:rPr lang="zh-CN" altLang="en-US" dirty="0" smtClean="0"/>
              <a:t>端实现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测试与评估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                                    </a:t>
            </a:r>
            <a:fld id="{8C491C93-1DC7-46CC-9D0E-0298D8F8B825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457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"/>
    </mc:Choice>
    <mc:Fallback xmlns="">
      <p:transition spd="slow" advTm="60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4470" y="456919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3F51B5"/>
                </a:solidFill>
              </a:rPr>
              <a:t>PC</a:t>
            </a:r>
            <a:r>
              <a:rPr lang="zh-CN" altLang="en-US" sz="3200" b="1" dirty="0" smtClean="0">
                <a:solidFill>
                  <a:srgbClr val="3F51B5"/>
                </a:solidFill>
              </a:rPr>
              <a:t>端文件传输</a:t>
            </a:r>
            <a:endParaRPr lang="en-US" altLang="zh-CN" sz="3200" b="1" dirty="0">
              <a:solidFill>
                <a:srgbClr val="3F51B5"/>
              </a:solidFill>
            </a:endParaRP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723900" y="1427160"/>
            <a:ext cx="10515600" cy="4681533"/>
          </a:xfrm>
        </p:spPr>
        <p:txBody>
          <a:bodyPr/>
          <a:lstStyle/>
          <a:p>
            <a:r>
              <a:rPr lang="zh-CN" altLang="en-US" dirty="0" smtClean="0"/>
              <a:t>发送：将文件转成比特流，利用</a:t>
            </a:r>
            <a:r>
              <a:rPr lang="en-US" altLang="zh-CN" dirty="0" err="1" smtClean="0"/>
              <a:t>Windows.Networking.Sockets.StreamSocket</a:t>
            </a:r>
            <a:r>
              <a:rPr lang="zh-CN" altLang="en-US" dirty="0" smtClean="0"/>
              <a:t>类进行传输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接收：对</a:t>
            </a:r>
            <a:r>
              <a:rPr lang="zh-CN" altLang="en-US" dirty="0"/>
              <a:t>固定端口进行</a:t>
            </a:r>
            <a:r>
              <a:rPr lang="zh-CN" altLang="en-US" dirty="0" smtClean="0"/>
              <a:t>侦听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通过</a:t>
            </a:r>
            <a:r>
              <a:rPr lang="en-US" altLang="zh-CN" dirty="0" err="1" smtClean="0"/>
              <a:t>Wifi</a:t>
            </a:r>
            <a:r>
              <a:rPr lang="en-US" altLang="zh-CN" dirty="0" smtClean="0"/>
              <a:t> Direct</a:t>
            </a:r>
            <a:r>
              <a:rPr lang="zh-CN" altLang="en-US" dirty="0" smtClean="0"/>
              <a:t>建立起来的</a:t>
            </a:r>
            <a:r>
              <a:rPr lang="en-US" altLang="zh-CN" dirty="0" smtClean="0"/>
              <a:t>socket</a:t>
            </a:r>
            <a:r>
              <a:rPr lang="zh-CN" altLang="en-US" dirty="0" smtClean="0"/>
              <a:t>连接和其他文件</a:t>
            </a:r>
            <a:r>
              <a:rPr lang="en-US" altLang="zh-CN" dirty="0" smtClean="0"/>
              <a:t>p2p</a:t>
            </a:r>
            <a:r>
              <a:rPr lang="zh-CN" altLang="en-US" dirty="0" smtClean="0"/>
              <a:t>连接的不同点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                                    </a:t>
            </a:r>
            <a:fld id="{8C491C93-1DC7-46CC-9D0E-0298D8F8B825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376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"/>
    </mc:Choice>
    <mc:Fallback xmlns="">
      <p:transition spd="slow" advTm="60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4620" y="466725"/>
            <a:ext cx="5452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3F51B5"/>
                </a:solidFill>
              </a:rPr>
              <a:t> </a:t>
            </a:r>
            <a:r>
              <a:rPr lang="zh-CN" altLang="en-US" sz="3200" b="1" dirty="0">
                <a:solidFill>
                  <a:srgbClr val="3F51B5"/>
                </a:solidFill>
              </a:rPr>
              <a:t>传输速率测试</a:t>
            </a:r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444381" y="1427160"/>
            <a:ext cx="11477002" cy="4681533"/>
          </a:xfrm>
        </p:spPr>
        <p:txBody>
          <a:bodyPr/>
          <a:lstStyle/>
          <a:p>
            <a:r>
              <a:rPr lang="en-US" altLang="zh-CN" dirty="0"/>
              <a:t>596MB</a:t>
            </a:r>
            <a:r>
              <a:rPr lang="zh-CN" altLang="en-US" dirty="0"/>
              <a:t>视频传输所用时间为：</a:t>
            </a:r>
            <a:r>
              <a:rPr lang="en-US" altLang="zh-CN" dirty="0"/>
              <a:t>146.45s </a:t>
            </a:r>
            <a:r>
              <a:rPr lang="zh-CN" altLang="en-US" dirty="0"/>
              <a:t>传输速率为：</a:t>
            </a:r>
            <a:r>
              <a:rPr lang="en-US" altLang="zh-CN" dirty="0"/>
              <a:t>4.07MB/s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249MB</a:t>
            </a:r>
            <a:r>
              <a:rPr lang="zh-CN" altLang="en-US" dirty="0"/>
              <a:t>视频传输所用时间为：</a:t>
            </a:r>
            <a:r>
              <a:rPr lang="en-US" altLang="zh-CN" dirty="0"/>
              <a:t>72.61s   </a:t>
            </a:r>
            <a:r>
              <a:rPr lang="zh-CN" altLang="en-US" dirty="0"/>
              <a:t>传输速率为：</a:t>
            </a:r>
            <a:r>
              <a:rPr lang="en-US" altLang="zh-CN" dirty="0"/>
              <a:t>3.43MB/s   </a:t>
            </a:r>
          </a:p>
          <a:p>
            <a:endParaRPr lang="en-US" altLang="zh-CN" dirty="0"/>
          </a:p>
          <a:p>
            <a:r>
              <a:rPr lang="en-US" altLang="zh-CN" dirty="0" smtClean="0"/>
              <a:t>500MB</a:t>
            </a:r>
            <a:r>
              <a:rPr lang="zh-CN" altLang="en-US" dirty="0" smtClean="0"/>
              <a:t>随机比特流传输</a:t>
            </a:r>
            <a:r>
              <a:rPr lang="zh-CN" altLang="en-US" dirty="0"/>
              <a:t>所用时间为：</a:t>
            </a:r>
            <a:r>
              <a:rPr lang="en-US" altLang="zh-CN" dirty="0"/>
              <a:t>150.29s   </a:t>
            </a:r>
            <a:r>
              <a:rPr lang="zh-CN" altLang="en-US" dirty="0"/>
              <a:t>传输速率为：</a:t>
            </a:r>
            <a:r>
              <a:rPr lang="en-US" altLang="zh-CN" dirty="0"/>
              <a:t>3.33MB/s</a:t>
            </a:r>
          </a:p>
          <a:p>
            <a:endParaRPr lang="zh-CN" altLang="en-US" dirty="0"/>
          </a:p>
          <a:p>
            <a:r>
              <a:rPr lang="en-US" altLang="zh-CN" dirty="0" smtClean="0"/>
              <a:t>100MB</a:t>
            </a:r>
            <a:r>
              <a:rPr lang="zh-CN" altLang="en-US" dirty="0" smtClean="0"/>
              <a:t>随机比特流传输</a:t>
            </a:r>
            <a:r>
              <a:rPr lang="zh-CN" altLang="en-US" dirty="0"/>
              <a:t>所用时间为：</a:t>
            </a:r>
            <a:r>
              <a:rPr lang="en-US" altLang="zh-CN" dirty="0"/>
              <a:t>30.84s     </a:t>
            </a:r>
            <a:r>
              <a:rPr lang="zh-CN" altLang="en-US" dirty="0"/>
              <a:t>传输速率为：</a:t>
            </a:r>
            <a:r>
              <a:rPr lang="en-US" altLang="zh-CN" dirty="0"/>
              <a:t>3.24MB/s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                                    </a:t>
            </a:r>
            <a:fld id="{8C491C93-1DC7-46CC-9D0E-0298D8F8B825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022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"/>
    </mc:Choice>
    <mc:Fallback xmlns="">
      <p:transition spd="slow" advTm="604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4620" y="466725"/>
            <a:ext cx="5452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3F51B5"/>
                </a:solidFill>
              </a:rPr>
              <a:t> </a:t>
            </a:r>
            <a:r>
              <a:rPr lang="zh-CN" altLang="en-US" sz="3200" b="1" dirty="0">
                <a:solidFill>
                  <a:srgbClr val="3F51B5"/>
                </a:solidFill>
              </a:rPr>
              <a:t>传输距离测试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最远传输直线距离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280M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传输楼层：</a:t>
            </a:r>
            <a:r>
              <a:rPr lang="en-US" altLang="zh-CN" dirty="0"/>
              <a:t>2</a:t>
            </a:r>
            <a:r>
              <a:rPr lang="zh-CN" altLang="en-US" dirty="0"/>
              <a:t>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325" y="2171065"/>
            <a:ext cx="6443345" cy="457009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                                    </a:t>
            </a:r>
            <a:fld id="{8C491C93-1DC7-46CC-9D0E-0298D8F8B825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978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"/>
    </mc:Choice>
    <mc:Fallback xmlns="">
      <p:transition spd="slow" advTm="604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9125"/>
            <a:ext cx="12192000" cy="27938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92" y="3026848"/>
            <a:ext cx="3021843" cy="799946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2396359" y="607461"/>
            <a:ext cx="76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096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DA7CCB9-AC53-42F2-A2C8-915D0D0D6194}"/>
              </a:ext>
            </a:extLst>
          </p:cNvPr>
          <p:cNvSpPr txBox="1"/>
          <p:nvPr/>
        </p:nvSpPr>
        <p:spPr>
          <a:xfrm>
            <a:off x="134470" y="456919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F51B5"/>
                </a:solidFill>
              </a:rPr>
              <a:t>文件</a:t>
            </a:r>
            <a:r>
              <a:rPr lang="zh-CN" altLang="en-US" sz="3200" b="1" dirty="0" smtClean="0">
                <a:solidFill>
                  <a:srgbClr val="3F51B5"/>
                </a:solidFill>
              </a:rPr>
              <a:t>传输？</a:t>
            </a:r>
            <a:endParaRPr lang="en-US" altLang="zh-CN" sz="3200" b="1" dirty="0">
              <a:solidFill>
                <a:srgbClr val="3F51B5"/>
              </a:solidFill>
            </a:endParaRPr>
          </a:p>
        </p:txBody>
      </p:sp>
      <p:sp>
        <p:nvSpPr>
          <p:cNvPr id="5" name="内容占位符 1">
            <a:extLst>
              <a:ext uri="{FF2B5EF4-FFF2-40B4-BE49-F238E27FC236}">
                <a16:creationId xmlns="" xmlns:a16="http://schemas.microsoft.com/office/drawing/2014/main" id="{2BA49D8E-FA19-4D66-B755-E4FA07794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2486" y="1828802"/>
            <a:ext cx="8241598" cy="4373897"/>
          </a:xfrm>
        </p:spPr>
        <p:txBody>
          <a:bodyPr/>
          <a:lstStyle/>
          <a:p>
            <a:r>
              <a:rPr lang="zh-CN" altLang="en-US" dirty="0" smtClean="0"/>
              <a:t>社交软件：微信、</a:t>
            </a:r>
            <a:r>
              <a:rPr lang="en-US" altLang="zh-CN" dirty="0" smtClean="0"/>
              <a:t>QQ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Telegram</a:t>
            </a:r>
          </a:p>
          <a:p>
            <a:pPr lvl="2"/>
            <a:r>
              <a:rPr lang="zh-CN" altLang="en-US" dirty="0" smtClean="0"/>
              <a:t>需要多端登录，耗时且不便</a:t>
            </a:r>
            <a:endParaRPr lang="en-US" altLang="zh-CN" dirty="0"/>
          </a:p>
          <a:p>
            <a:r>
              <a:rPr lang="zh-CN" altLang="en-US" dirty="0" smtClean="0"/>
              <a:t>专用软件：</a:t>
            </a:r>
            <a:r>
              <a:rPr lang="en-US" altLang="zh-CN" dirty="0" err="1" smtClean="0"/>
              <a:t>SendAnywhere</a:t>
            </a:r>
            <a:r>
              <a:rPr lang="en-US" altLang="zh-CN" dirty="0" smtClean="0"/>
              <a:t>, Portal, </a:t>
            </a:r>
            <a:r>
              <a:rPr lang="en-US" altLang="zh-CN" dirty="0" err="1" smtClean="0"/>
              <a:t>Resilio</a:t>
            </a:r>
            <a:endParaRPr lang="en-US" altLang="zh-CN" dirty="0"/>
          </a:p>
          <a:p>
            <a:pPr lvl="2"/>
            <a:r>
              <a:rPr lang="zh-CN" altLang="en-US" dirty="0" smtClean="0"/>
              <a:t>需要网络连接</a:t>
            </a:r>
            <a:endParaRPr lang="en-US" altLang="zh-CN" dirty="0" smtClean="0"/>
          </a:p>
          <a:p>
            <a:r>
              <a:rPr lang="zh-CN" altLang="en-US" dirty="0" smtClean="0"/>
              <a:t>移动存储设备：</a:t>
            </a:r>
            <a:r>
              <a:rPr lang="en-US" altLang="zh-CN" dirty="0" smtClean="0"/>
              <a:t>U</a:t>
            </a:r>
            <a:r>
              <a:rPr lang="zh-CN" altLang="en-US" dirty="0" smtClean="0"/>
              <a:t>盘、</a:t>
            </a:r>
            <a:r>
              <a:rPr lang="en-US" altLang="zh-CN" dirty="0" smtClean="0"/>
              <a:t>USB</a:t>
            </a:r>
            <a:r>
              <a:rPr lang="zh-CN" altLang="en-US" dirty="0" smtClean="0"/>
              <a:t>数据线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携带额外硬件</a:t>
            </a:r>
            <a:endParaRPr lang="en-US" altLang="zh-CN" dirty="0"/>
          </a:p>
          <a:p>
            <a:r>
              <a:rPr lang="zh-CN" altLang="en-US" dirty="0"/>
              <a:t>蓝</a:t>
            </a:r>
            <a:r>
              <a:rPr lang="zh-CN" altLang="en-US" dirty="0" smtClean="0"/>
              <a:t>牙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速度慢、距离短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87"/>
          <a:stretch/>
        </p:blipFill>
        <p:spPr>
          <a:xfrm>
            <a:off x="7249683" y="2247544"/>
            <a:ext cx="392926" cy="4254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87"/>
          <a:stretch/>
        </p:blipFill>
        <p:spPr>
          <a:xfrm>
            <a:off x="5651620" y="3102123"/>
            <a:ext cx="392926" cy="4254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87"/>
          <a:stretch/>
        </p:blipFill>
        <p:spPr>
          <a:xfrm>
            <a:off x="5651620" y="3963540"/>
            <a:ext cx="392926" cy="4254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87"/>
          <a:stretch/>
        </p:blipFill>
        <p:spPr>
          <a:xfrm>
            <a:off x="5867934" y="4782189"/>
            <a:ext cx="392926" cy="42542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                                    </a:t>
            </a:r>
            <a:fld id="{8C491C93-1DC7-46CC-9D0E-0298D8F8B825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16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"/>
    </mc:Choice>
    <mc:Fallback xmlns="">
      <p:transition spd="slow" advTm="60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DA7CCB9-AC53-42F2-A2C8-915D0D0D6194}"/>
              </a:ext>
            </a:extLst>
          </p:cNvPr>
          <p:cNvSpPr txBox="1"/>
          <p:nvPr/>
        </p:nvSpPr>
        <p:spPr>
          <a:xfrm>
            <a:off x="134470" y="456919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3F51B5"/>
                </a:solidFill>
              </a:rPr>
              <a:t>Wi-Fi</a:t>
            </a:r>
            <a:r>
              <a:rPr lang="zh-CN" altLang="en-US" sz="3200" b="1" dirty="0" smtClean="0">
                <a:solidFill>
                  <a:srgbClr val="3F51B5"/>
                </a:solidFill>
              </a:rPr>
              <a:t>直连</a:t>
            </a:r>
            <a:endParaRPr lang="en-US" altLang="zh-CN" sz="3200" b="1" dirty="0">
              <a:solidFill>
                <a:srgbClr val="3F51B5"/>
              </a:solidFill>
            </a:endParaRPr>
          </a:p>
        </p:txBody>
      </p:sp>
      <p:sp>
        <p:nvSpPr>
          <p:cNvPr id="5" name="内容占位符 1">
            <a:extLst>
              <a:ext uri="{FF2B5EF4-FFF2-40B4-BE49-F238E27FC236}">
                <a16:creationId xmlns="" xmlns:a16="http://schemas.microsoft.com/office/drawing/2014/main" id="{2BA49D8E-FA19-4D66-B755-E4FA07794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4197" y="1700984"/>
            <a:ext cx="8241598" cy="4373897"/>
          </a:xfrm>
        </p:spPr>
        <p:txBody>
          <a:bodyPr/>
          <a:lstStyle/>
          <a:p>
            <a:r>
              <a:rPr lang="zh-CN" altLang="en-US" dirty="0" smtClean="0"/>
              <a:t>也称</a:t>
            </a:r>
            <a:r>
              <a:rPr lang="en-US" altLang="zh-CN" dirty="0" smtClean="0"/>
              <a:t>Wi-Fi P2P</a:t>
            </a:r>
            <a:r>
              <a:rPr lang="zh-CN" altLang="en-US" dirty="0" smtClean="0"/>
              <a:t>，无需</a:t>
            </a:r>
            <a:r>
              <a:rPr lang="zh-CN" altLang="en-US" dirty="0"/>
              <a:t>无线接入</a:t>
            </a:r>
            <a:r>
              <a:rPr lang="zh-CN" altLang="en-US" dirty="0" smtClean="0"/>
              <a:t>点即可进行通信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56" y="3050991"/>
            <a:ext cx="5090601" cy="23319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34" y="3050991"/>
            <a:ext cx="4892464" cy="243099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19213" y="5673100"/>
            <a:ext cx="1794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普通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Wi-Fi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通信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15357" y="5673100"/>
            <a:ext cx="1794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Wi-Fi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直连通信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                                    </a:t>
            </a:r>
            <a:fld id="{8C491C93-1DC7-46CC-9D0E-0298D8F8B825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34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"/>
    </mc:Choice>
    <mc:Fallback xmlns="">
      <p:transition spd="slow" advTm="60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DA7CCB9-AC53-42F2-A2C8-915D0D0D6194}"/>
              </a:ext>
            </a:extLst>
          </p:cNvPr>
          <p:cNvSpPr txBox="1"/>
          <p:nvPr/>
        </p:nvSpPr>
        <p:spPr>
          <a:xfrm>
            <a:off x="134470" y="456919"/>
            <a:ext cx="3839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3F51B5"/>
                </a:solidFill>
              </a:rPr>
              <a:t>无线</a:t>
            </a:r>
            <a:r>
              <a:rPr lang="en-US" altLang="zh-CN" sz="3200" b="1" dirty="0">
                <a:solidFill>
                  <a:srgbClr val="3F51B5"/>
                </a:solidFill>
              </a:rPr>
              <a:t>Ad-hoc</a:t>
            </a:r>
            <a:r>
              <a:rPr lang="zh-CN" altLang="en-US" sz="3200" b="1" dirty="0" smtClean="0">
                <a:solidFill>
                  <a:srgbClr val="3F51B5"/>
                </a:solidFill>
              </a:rPr>
              <a:t>网络</a:t>
            </a:r>
            <a:r>
              <a:rPr lang="zh-CN" altLang="en-US" sz="3200" b="1" dirty="0">
                <a:solidFill>
                  <a:srgbClr val="3F51B5"/>
                </a:solidFill>
              </a:rPr>
              <a:t>？</a:t>
            </a:r>
            <a:endParaRPr lang="en-US" altLang="zh-CN" sz="3200" b="1" dirty="0">
              <a:solidFill>
                <a:srgbClr val="3F51B5"/>
              </a:solidFill>
            </a:endParaRPr>
          </a:p>
        </p:txBody>
      </p:sp>
      <p:sp>
        <p:nvSpPr>
          <p:cNvPr id="5" name="内容占位符 1">
            <a:extLst>
              <a:ext uri="{FF2B5EF4-FFF2-40B4-BE49-F238E27FC236}">
                <a16:creationId xmlns="" xmlns:a16="http://schemas.microsoft.com/office/drawing/2014/main" id="{2BA49D8E-FA19-4D66-B755-E4FA07794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9583" y="2221907"/>
            <a:ext cx="8241598" cy="3878242"/>
          </a:xfrm>
        </p:spPr>
        <p:txBody>
          <a:bodyPr/>
          <a:lstStyle/>
          <a:p>
            <a:r>
              <a:rPr lang="en-US" altLang="zh-CN" dirty="0" smtClean="0"/>
              <a:t>Wi-Fi</a:t>
            </a:r>
            <a:r>
              <a:rPr lang="zh-CN" altLang="en-US" dirty="0" smtClean="0"/>
              <a:t>直</a:t>
            </a:r>
            <a:r>
              <a:rPr lang="zh-CN" altLang="en-US" dirty="0"/>
              <a:t>连 ≠</a:t>
            </a:r>
            <a:r>
              <a:rPr lang="zh-CN" altLang="en-US" dirty="0" smtClean="0"/>
              <a:t>无线</a:t>
            </a:r>
            <a:r>
              <a:rPr lang="en-US" altLang="zh-CN" dirty="0" smtClean="0"/>
              <a:t>Ad-hoc</a:t>
            </a:r>
            <a:r>
              <a:rPr lang="zh-CN" altLang="en-US" dirty="0" smtClean="0"/>
              <a:t>网络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Wi-Fi</a:t>
            </a:r>
            <a:r>
              <a:rPr lang="zh-CN" altLang="en-US" dirty="0" smtClean="0"/>
              <a:t>直连只适用单跳通信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Wi-Fi</a:t>
            </a:r>
            <a:r>
              <a:rPr lang="zh-CN" altLang="en-US" dirty="0" smtClean="0"/>
              <a:t>直连速度更快，检测也连接设备更方便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                                    </a:t>
            </a:r>
            <a:fld id="{8C491C93-1DC7-46CC-9D0E-0298D8F8B825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921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"/>
    </mc:Choice>
    <mc:Fallback xmlns="">
      <p:transition spd="slow" advTm="60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DA7CCB9-AC53-42F2-A2C8-915D0D0D6194}"/>
              </a:ext>
            </a:extLst>
          </p:cNvPr>
          <p:cNvSpPr txBox="1"/>
          <p:nvPr/>
        </p:nvSpPr>
        <p:spPr>
          <a:xfrm>
            <a:off x="134470" y="456919"/>
            <a:ext cx="3839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3F51B5"/>
                </a:solidFill>
              </a:rPr>
              <a:t>Wi-Fi</a:t>
            </a:r>
            <a:r>
              <a:rPr lang="zh-CN" altLang="en-US" sz="3200" b="1" dirty="0" smtClean="0">
                <a:solidFill>
                  <a:srgbClr val="3F51B5"/>
                </a:solidFill>
              </a:rPr>
              <a:t>直连工作流程</a:t>
            </a:r>
            <a:endParaRPr lang="en-US" altLang="zh-CN" sz="3200" b="1" dirty="0">
              <a:solidFill>
                <a:srgbClr val="3F51B5"/>
              </a:solidFill>
            </a:endParaRPr>
          </a:p>
        </p:txBody>
      </p:sp>
      <p:sp>
        <p:nvSpPr>
          <p:cNvPr id="5" name="内容占位符 1">
            <a:extLst>
              <a:ext uri="{FF2B5EF4-FFF2-40B4-BE49-F238E27FC236}">
                <a16:creationId xmlns="" xmlns:a16="http://schemas.microsoft.com/office/drawing/2014/main" id="{2BA49D8E-FA19-4D66-B755-E4FA07794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5956" y="2059535"/>
            <a:ext cx="8241598" cy="3878242"/>
          </a:xfrm>
        </p:spPr>
        <p:txBody>
          <a:bodyPr/>
          <a:lstStyle/>
          <a:p>
            <a:r>
              <a:rPr lang="zh-CN" altLang="en-US" dirty="0" smtClean="0"/>
              <a:t>扫描设备</a:t>
            </a:r>
            <a:endParaRPr lang="en-US" altLang="zh-CN" dirty="0" smtClean="0"/>
          </a:p>
          <a:p>
            <a:r>
              <a:rPr lang="zh-CN" altLang="en-US" dirty="0"/>
              <a:t>功能</a:t>
            </a:r>
            <a:r>
              <a:rPr lang="zh-CN" altLang="en-US" dirty="0" smtClean="0"/>
              <a:t>筛选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smtClean="0"/>
              <a:t>WPS</a:t>
            </a:r>
            <a:r>
              <a:rPr lang="zh-CN" altLang="en-US" dirty="0" smtClean="0"/>
              <a:t>实现连接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PIN</a:t>
            </a:r>
            <a:r>
              <a:rPr lang="zh-CN" altLang="en-US" dirty="0" smtClean="0"/>
              <a:t>码模式取决于硬件，容易成为安全短板</a:t>
            </a:r>
            <a:endParaRPr lang="en-US" altLang="zh-CN" dirty="0"/>
          </a:p>
          <a:p>
            <a:r>
              <a:rPr lang="zh-CN" altLang="en-US" dirty="0" smtClean="0"/>
              <a:t>通信采用</a:t>
            </a:r>
            <a:r>
              <a:rPr lang="en-US" altLang="zh-CN" dirty="0" smtClean="0"/>
              <a:t>WPA2</a:t>
            </a:r>
            <a:r>
              <a:rPr lang="zh-CN" altLang="en-US" dirty="0" smtClean="0"/>
              <a:t>加密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KRACK</a:t>
            </a:r>
            <a:r>
              <a:rPr lang="zh-CN" altLang="en-US" dirty="0" smtClean="0"/>
              <a:t>攻击影响有限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                                    </a:t>
            </a:r>
            <a:fld id="{8C491C93-1DC7-46CC-9D0E-0298D8F8B825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76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"/>
    </mc:Choice>
    <mc:Fallback xmlns="">
      <p:transition spd="slow" advTm="60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DA7CCB9-AC53-42F2-A2C8-915D0D0D6194}"/>
              </a:ext>
            </a:extLst>
          </p:cNvPr>
          <p:cNvSpPr txBox="1"/>
          <p:nvPr/>
        </p:nvSpPr>
        <p:spPr>
          <a:xfrm>
            <a:off x="134470" y="456919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3F51B5"/>
                </a:solidFill>
              </a:rPr>
              <a:t>Wi-Fi</a:t>
            </a:r>
            <a:r>
              <a:rPr lang="zh-CN" altLang="en-US" sz="3200" b="1" dirty="0" smtClean="0">
                <a:solidFill>
                  <a:srgbClr val="3F51B5"/>
                </a:solidFill>
              </a:rPr>
              <a:t>直连产品</a:t>
            </a:r>
            <a:endParaRPr lang="en-US" altLang="zh-CN" sz="3200" b="1" dirty="0">
              <a:solidFill>
                <a:srgbClr val="3F51B5"/>
              </a:solidFill>
            </a:endParaRPr>
          </a:p>
        </p:txBody>
      </p:sp>
      <p:sp>
        <p:nvSpPr>
          <p:cNvPr id="5" name="内容占位符 1">
            <a:extLst>
              <a:ext uri="{FF2B5EF4-FFF2-40B4-BE49-F238E27FC236}">
                <a16:creationId xmlns="" xmlns:a16="http://schemas.microsoft.com/office/drawing/2014/main" id="{2BA49D8E-FA19-4D66-B755-E4FA07794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079" y="1794618"/>
            <a:ext cx="9233655" cy="4373897"/>
          </a:xfrm>
        </p:spPr>
        <p:txBody>
          <a:bodyPr/>
          <a:lstStyle/>
          <a:p>
            <a:r>
              <a:rPr lang="en-US" altLang="zh-CN" dirty="0" smtClean="0"/>
              <a:t>Roku3</a:t>
            </a:r>
            <a:r>
              <a:rPr lang="zh-CN" altLang="en-US" dirty="0" smtClean="0"/>
              <a:t>遥控器</a:t>
            </a:r>
            <a:endParaRPr lang="en-US" altLang="zh-CN" dirty="0" smtClean="0"/>
          </a:p>
          <a:p>
            <a:r>
              <a:rPr lang="zh-CN" altLang="en-US" dirty="0" smtClean="0"/>
              <a:t>部分</a:t>
            </a:r>
            <a:r>
              <a:rPr lang="en-US" altLang="zh-CN" dirty="0" smtClean="0"/>
              <a:t>HP</a:t>
            </a:r>
            <a:r>
              <a:rPr lang="zh-CN" altLang="en-US" dirty="0" smtClean="0"/>
              <a:t>打印机</a:t>
            </a:r>
            <a:endParaRPr lang="en-US" altLang="zh-CN" dirty="0" smtClean="0"/>
          </a:p>
          <a:p>
            <a:r>
              <a:rPr lang="zh-CN" altLang="en-US" dirty="0" smtClean="0"/>
              <a:t>三星</a:t>
            </a:r>
            <a:r>
              <a:rPr lang="en-US" altLang="zh-CN" dirty="0" smtClean="0"/>
              <a:t>Galaxy S2</a:t>
            </a:r>
          </a:p>
          <a:p>
            <a:endParaRPr lang="en-US" altLang="zh-CN" dirty="0"/>
          </a:p>
          <a:p>
            <a:r>
              <a:rPr lang="zh-CN" altLang="en-US" dirty="0" smtClean="0"/>
              <a:t>仍只是理论标准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855" y="244267"/>
            <a:ext cx="3315056" cy="33150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906" y="3332731"/>
            <a:ext cx="4277465" cy="3209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392" y="487058"/>
            <a:ext cx="2456928" cy="28294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92190" y="6118609"/>
            <a:ext cx="1794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HP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DeskJet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 3755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45743" y="3332731"/>
            <a:ext cx="1794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Galaxy S2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67075" y="3332731"/>
            <a:ext cx="1794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Roku3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遥控器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                                    </a:t>
            </a:r>
            <a:fld id="{8C491C93-1DC7-46CC-9D0E-0298D8F8B825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04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"/>
    </mc:Choice>
    <mc:Fallback xmlns="">
      <p:transition spd="slow" advTm="60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DA7CCB9-AC53-42F2-A2C8-915D0D0D6194}"/>
              </a:ext>
            </a:extLst>
          </p:cNvPr>
          <p:cNvSpPr txBox="1"/>
          <p:nvPr/>
        </p:nvSpPr>
        <p:spPr>
          <a:xfrm>
            <a:off x="134470" y="456919"/>
            <a:ext cx="317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3F51B5"/>
                </a:solidFill>
              </a:rPr>
              <a:t>相似应用程序</a:t>
            </a:r>
            <a:endParaRPr lang="en-US" altLang="zh-CN" sz="3200" b="1" dirty="0">
              <a:solidFill>
                <a:srgbClr val="3F51B5"/>
              </a:solidFill>
            </a:endParaRPr>
          </a:p>
        </p:txBody>
      </p:sp>
      <p:sp>
        <p:nvSpPr>
          <p:cNvPr id="6" name="内容占位符 1">
            <a:extLst>
              <a:ext uri="{FF2B5EF4-FFF2-40B4-BE49-F238E27FC236}">
                <a16:creationId xmlns="" xmlns:a16="http://schemas.microsoft.com/office/drawing/2014/main" id="{2BA49D8E-FA19-4D66-B755-E4FA07794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946" y="1698447"/>
            <a:ext cx="5204385" cy="4373897"/>
          </a:xfrm>
        </p:spPr>
        <p:txBody>
          <a:bodyPr/>
          <a:lstStyle/>
          <a:p>
            <a:r>
              <a:rPr lang="en-US" altLang="zh-CN" dirty="0" err="1"/>
              <a:t>WiFi</a:t>
            </a:r>
            <a:r>
              <a:rPr lang="en-US" altLang="zh-CN" dirty="0"/>
              <a:t> </a:t>
            </a:r>
            <a:r>
              <a:rPr lang="en-US" altLang="zh-CN" dirty="0" smtClean="0"/>
              <a:t>Shoot</a:t>
            </a:r>
          </a:p>
          <a:p>
            <a:pPr lvl="2"/>
            <a:r>
              <a:rPr lang="zh-CN" altLang="en-US" dirty="0" smtClean="0"/>
              <a:t>免费版对单个</a:t>
            </a:r>
            <a:r>
              <a:rPr lang="zh-CN" altLang="en-US" dirty="0"/>
              <a:t>文件大小</a:t>
            </a:r>
            <a:r>
              <a:rPr lang="zh-CN" altLang="en-US" dirty="0" smtClean="0"/>
              <a:t>、传输文件数量和</a:t>
            </a:r>
            <a:r>
              <a:rPr lang="zh-CN" altLang="en-US" dirty="0"/>
              <a:t>传输</a:t>
            </a:r>
            <a:r>
              <a:rPr lang="zh-CN" altLang="en-US" dirty="0" smtClean="0"/>
              <a:t>速度都</a:t>
            </a:r>
            <a:r>
              <a:rPr lang="zh-CN" altLang="en-US" dirty="0"/>
              <a:t>进行了限制 </a:t>
            </a:r>
            <a:endParaRPr lang="en-US" altLang="zh-CN" dirty="0" smtClean="0"/>
          </a:p>
          <a:p>
            <a:r>
              <a:rPr lang="en-US" altLang="zh-CN" dirty="0" err="1"/>
              <a:t>WiFi</a:t>
            </a:r>
            <a:r>
              <a:rPr lang="en-US" altLang="zh-CN" dirty="0"/>
              <a:t> Direct File Transfer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只提供安卓版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最后更新</a:t>
            </a:r>
            <a:r>
              <a:rPr lang="en-US" altLang="zh-CN" dirty="0" smtClean="0"/>
              <a:t>2012</a:t>
            </a:r>
            <a:r>
              <a:rPr lang="zh-CN" altLang="en-US" dirty="0" smtClean="0"/>
              <a:t>年，</a:t>
            </a:r>
            <a:r>
              <a:rPr lang="en-US" altLang="zh-CN" dirty="0" smtClean="0"/>
              <a:t>API</a:t>
            </a:r>
            <a:r>
              <a:rPr lang="zh-CN" altLang="en-US" dirty="0" smtClean="0"/>
              <a:t>版本变化</a:t>
            </a:r>
            <a:endParaRPr lang="en-US" altLang="zh-CN" dirty="0" smtClean="0"/>
          </a:p>
          <a:p>
            <a:r>
              <a:rPr lang="en-US" altLang="zh-CN" dirty="0" err="1" smtClean="0"/>
              <a:t>SuperBeam</a:t>
            </a:r>
            <a:endParaRPr lang="en-US" altLang="zh-CN" dirty="0" smtClean="0"/>
          </a:p>
          <a:p>
            <a:pPr lvl="2"/>
            <a:r>
              <a:rPr lang="zh-CN" altLang="en-US" dirty="0"/>
              <a:t>安卓</a:t>
            </a:r>
            <a:r>
              <a:rPr lang="zh-CN" altLang="en-US" dirty="0" smtClean="0"/>
              <a:t>端免费，</a:t>
            </a:r>
            <a:r>
              <a:rPr lang="en-US" altLang="zh-CN" dirty="0" smtClean="0"/>
              <a:t>PC</a:t>
            </a:r>
            <a:r>
              <a:rPr lang="zh-CN" altLang="en-US" dirty="0" smtClean="0"/>
              <a:t>端付费</a:t>
            </a:r>
            <a:endParaRPr lang="en-US" altLang="zh-CN" dirty="0" smtClean="0"/>
          </a:p>
          <a:p>
            <a:pPr lvl="2"/>
            <a:r>
              <a:rPr lang="zh-CN" altLang="en-US" dirty="0"/>
              <a:t>大量</a:t>
            </a:r>
            <a:r>
              <a:rPr lang="zh-CN" altLang="en-US" dirty="0" smtClean="0"/>
              <a:t>广告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Google Play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561" y="1698448"/>
            <a:ext cx="2235252" cy="40058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024" y="1698447"/>
            <a:ext cx="2235252" cy="400587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000878" y="5828235"/>
            <a:ext cx="1794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>
                    <a:lumMod val="50000"/>
                  </a:schemeClr>
                </a:solidFill>
              </a:rPr>
              <a:t>WiFi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 Shoot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13341" y="5828235"/>
            <a:ext cx="1794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>
                    <a:lumMod val="50000"/>
                  </a:schemeClr>
                </a:solidFill>
              </a:rPr>
              <a:t>SuperBeam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                                    </a:t>
            </a:r>
            <a:fld id="{8C491C93-1DC7-46CC-9D0E-0298D8F8B825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674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"/>
    </mc:Choice>
    <mc:Fallback xmlns="">
      <p:transition spd="slow" advTm="60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="" xmlns:a16="http://schemas.microsoft.com/office/drawing/2014/main" id="{A86C396A-9C69-4431-AEF3-C2DFB4195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安卓机之间</a:t>
            </a:r>
            <a:r>
              <a:rPr lang="en-US" altLang="zh-CN" dirty="0"/>
              <a:t>P2P</a:t>
            </a:r>
            <a:r>
              <a:rPr lang="zh-CN" altLang="en-US" dirty="0"/>
              <a:t>连接和传输实现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</a:t>
            </a:r>
            <a:r>
              <a:rPr lang="en-US" altLang="zh-CN" dirty="0"/>
              <a:t>WiFi </a:t>
            </a:r>
            <a:r>
              <a:rPr lang="zh-CN" altLang="en-US" dirty="0"/>
              <a:t>直连群发的组连架构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安卓机间群发的组连基础功能实现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DA7CCB9-AC53-42F2-A2C8-915D0D0D6194}"/>
              </a:ext>
            </a:extLst>
          </p:cNvPr>
          <p:cNvSpPr txBox="1"/>
          <p:nvPr/>
        </p:nvSpPr>
        <p:spPr>
          <a:xfrm>
            <a:off x="134469" y="456919"/>
            <a:ext cx="4129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3F51B5"/>
                </a:solidFill>
              </a:rPr>
              <a:t>WiFi </a:t>
            </a:r>
            <a:r>
              <a:rPr lang="zh-CN" altLang="en-US" sz="3200" b="1" dirty="0">
                <a:solidFill>
                  <a:srgbClr val="3F51B5"/>
                </a:solidFill>
              </a:rPr>
              <a:t>直连安卓端</a:t>
            </a:r>
            <a:endParaRPr lang="en-US" altLang="zh-CN" sz="3200" b="1" dirty="0">
              <a:solidFill>
                <a:srgbClr val="3F51B5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3DABC9DB-7D86-4D54-AC7E-CD476949B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554" y="456919"/>
            <a:ext cx="3582353" cy="5714074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smtClean="0"/>
              <a:t>                                    </a:t>
            </a:r>
            <a:fld id="{8C491C93-1DC7-46CC-9D0E-0298D8F8B825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93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"/>
    </mc:Choice>
    <mc:Fallback xmlns="">
      <p:transition spd="slow" advTm="604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美赛母板1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1650</TotalTime>
  <Words>867</Words>
  <Application>Microsoft Office PowerPoint</Application>
  <PresentationFormat>宽屏</PresentationFormat>
  <Paragraphs>168</Paragraphs>
  <Slides>23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等线</vt:lpstr>
      <vt:lpstr>等线 Light</vt:lpstr>
      <vt:lpstr>华文中宋</vt:lpstr>
      <vt:lpstr>微软雅黑</vt:lpstr>
      <vt:lpstr>Arial</vt:lpstr>
      <vt:lpstr>Wingdings</vt:lpstr>
      <vt:lpstr>美赛母板1​​</vt:lpstr>
      <vt:lpstr>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洪韫妍</dc:creator>
  <cp:lastModifiedBy>wc m</cp:lastModifiedBy>
  <cp:revision>155</cp:revision>
  <dcterms:created xsi:type="dcterms:W3CDTF">2017-12-02T12:34:39Z</dcterms:created>
  <dcterms:modified xsi:type="dcterms:W3CDTF">2017-12-21T05:34:20Z</dcterms:modified>
</cp:coreProperties>
</file>